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notesMasterIdLst>
    <p:notesMasterId r:id="rId54"/>
  </p:notesMasterIdLst>
  <p:sldIdLst>
    <p:sldId id="547" r:id="rId2"/>
    <p:sldId id="430" r:id="rId3"/>
    <p:sldId id="434" r:id="rId4"/>
    <p:sldId id="505" r:id="rId5"/>
    <p:sldId id="416" r:id="rId6"/>
    <p:sldId id="421" r:id="rId7"/>
    <p:sldId id="525" r:id="rId8"/>
    <p:sldId id="526" r:id="rId9"/>
    <p:sldId id="510" r:id="rId10"/>
    <p:sldId id="524" r:id="rId11"/>
    <p:sldId id="511" r:id="rId12"/>
    <p:sldId id="512" r:id="rId13"/>
    <p:sldId id="514" r:id="rId14"/>
    <p:sldId id="515" r:id="rId15"/>
    <p:sldId id="516" r:id="rId16"/>
    <p:sldId id="517" r:id="rId17"/>
    <p:sldId id="518" r:id="rId18"/>
    <p:sldId id="520" r:id="rId19"/>
    <p:sldId id="521" r:id="rId20"/>
    <p:sldId id="522" r:id="rId21"/>
    <p:sldId id="454" r:id="rId22"/>
    <p:sldId id="445" r:id="rId23"/>
    <p:sldId id="446" r:id="rId24"/>
    <p:sldId id="508" r:id="rId25"/>
    <p:sldId id="491" r:id="rId26"/>
    <p:sldId id="527" r:id="rId27"/>
    <p:sldId id="528" r:id="rId28"/>
    <p:sldId id="529" r:id="rId29"/>
    <p:sldId id="530" r:id="rId30"/>
    <p:sldId id="531" r:id="rId31"/>
    <p:sldId id="532" r:id="rId32"/>
    <p:sldId id="533" r:id="rId33"/>
    <p:sldId id="534" r:id="rId34"/>
    <p:sldId id="535" r:id="rId35"/>
    <p:sldId id="536" r:id="rId36"/>
    <p:sldId id="537" r:id="rId37"/>
    <p:sldId id="538" r:id="rId38"/>
    <p:sldId id="539" r:id="rId39"/>
    <p:sldId id="540" r:id="rId40"/>
    <p:sldId id="541" r:id="rId41"/>
    <p:sldId id="543" r:id="rId42"/>
    <p:sldId id="544" r:id="rId43"/>
    <p:sldId id="545" r:id="rId44"/>
    <p:sldId id="546" r:id="rId45"/>
    <p:sldId id="548" r:id="rId46"/>
    <p:sldId id="549" r:id="rId47"/>
    <p:sldId id="550" r:id="rId48"/>
    <p:sldId id="551" r:id="rId49"/>
    <p:sldId id="552" r:id="rId50"/>
    <p:sldId id="553" r:id="rId51"/>
    <p:sldId id="554" r:id="rId52"/>
    <p:sldId id="555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2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19"/>
    </p:cViewPr>
  </p:sorterViewPr>
  <p:notesViewPr>
    <p:cSldViewPr snapToGrid="0">
      <p:cViewPr varScale="1">
        <p:scale>
          <a:sx n="55" d="100"/>
          <a:sy n="55" d="100"/>
        </p:scale>
        <p:origin x="165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AB129-173A-4DF3-82C3-3A3E8912C755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A59E4-72A9-43D0-8C84-729A9EE6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068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AE68F1-CEA5-4B1F-9B51-6C6EAADFB9F4}" type="slidenum">
              <a:rPr lang="en-US" altLang="en-US">
                <a:latin typeface="Calibri" panose="020F0502020204030204" pitchFamily="34" charset="0"/>
              </a:rPr>
              <a:pPr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76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441661"/>
            <a:ext cx="12230412" cy="419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24" y="3676281"/>
            <a:ext cx="2473968" cy="3155887"/>
          </a:xfrm>
          <a:prstGeom prst="ellipse">
            <a:avLst/>
          </a:prstGeom>
          <a:ln w="38100" cap="rnd">
            <a:solidFill>
              <a:schemeClr val="tx2">
                <a:lumMod val="25000"/>
                <a:lumOff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587739"/>
            <a:ext cx="12192001" cy="269838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65340" y="25856"/>
            <a:ext cx="1417388" cy="1803949"/>
          </a:xfrm>
          <a:prstGeom prst="ellipse">
            <a:avLst/>
          </a:prstGeom>
          <a:ln w="28575" cap="rnd">
            <a:solidFill>
              <a:schemeClr val="tx2">
                <a:lumMod val="25000"/>
                <a:lumOff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a.wikipedia.org/wiki/%D9%85%D8%B2%D8%A7%DB%8C%D8%A7%DB%8C_%D8%A7%D8%AC%D8%AA%D9%85%D8%A7%D8%B9%DB%8C" TargetMode="External"/><Relationship Id="rId2" Type="http://schemas.openxmlformats.org/officeDocument/2006/relationships/hyperlink" Target="http://fa.wikipedia.org/wiki/%D9%86%D9%82%D8%B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aids.ir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1080" y="655321"/>
            <a:ext cx="10481943" cy="2164079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 smtClean="0">
                <a:solidFill>
                  <a:srgbClr val="C00000"/>
                </a:solidFill>
                <a:cs typeface="B Nazanin" pitchFamily="2" charset="-78"/>
              </a:rPr>
              <a:t>رویکردهای جدید برنامه پیشگیری و کنترل ایدز با تاکید بر پیشگیری از انتقال مادر به کودک</a:t>
            </a:r>
            <a:endParaRPr lang="en-US" sz="4000" b="1" dirty="0">
              <a:solidFill>
                <a:srgbClr val="C00000"/>
              </a:solidFill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4785360"/>
            <a:ext cx="6987645" cy="1082040"/>
          </a:xfrm>
        </p:spPr>
        <p:txBody>
          <a:bodyPr>
            <a:normAutofit lnSpcReduction="10000"/>
          </a:bodyPr>
          <a:lstStyle/>
          <a:p>
            <a:r>
              <a:rPr lang="fa-IR" b="1" dirty="0" smtClean="0">
                <a:cs typeface="B Nazanin" pitchFamily="2" charset="-78"/>
              </a:rPr>
              <a:t>اداره کنترل ایدز و بیماری های آمیزشی</a:t>
            </a:r>
          </a:p>
          <a:p>
            <a:r>
              <a:rPr lang="fa-IR" b="1" dirty="0" smtClean="0">
                <a:cs typeface="B Nazanin" pitchFamily="2" charset="-78"/>
              </a:rPr>
              <a:t>بهمن 1395</a:t>
            </a:r>
            <a:endParaRPr lang="en-US" b="1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623" y="350520"/>
            <a:ext cx="10018713" cy="1439240"/>
          </a:xfrm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انواع انگ:</a:t>
            </a:r>
            <a:br>
              <a:rPr lang="fa-IR" b="1" dirty="0" smtClean="0">
                <a:cs typeface="B Nazanin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3521362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انگ ناشي از نقص جسمی</a:t>
            </a:r>
          </a:p>
          <a:p>
            <a:pPr lv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 انگ مرتبط با رفتار و شخصیت فرد نظیر بیکاری </a:t>
            </a:r>
          </a:p>
          <a:p>
            <a:pPr lv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انگ مرتبط با بیماری‌ها</a:t>
            </a:r>
          </a:p>
          <a:p>
            <a:pPr lv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 انگ جنسیتی </a:t>
            </a:r>
          </a:p>
          <a:p>
            <a:pPr lv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 غیره. </a:t>
            </a:r>
            <a:endParaRPr lang="en-US" dirty="0" smtClean="0">
              <a:cs typeface="B Nazanin" pitchFamily="2" charset="-78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Nazanin" pitchFamily="2" charset="-78"/>
              </a:rPr>
              <a:t>تبعیض</a:t>
            </a:r>
            <a:r>
              <a:rPr lang="en-US" sz="3200" b="1" dirty="0">
                <a:cs typeface="B Nazanin" pitchFamily="2" charset="-78"/>
              </a:rPr>
              <a:t>(Discrimination)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8841"/>
            <a:ext cx="10972800" cy="4137323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Nazanin" pitchFamily="2" charset="-78"/>
              </a:rPr>
              <a:t>موقیعتی است که افراد در برابر </a:t>
            </a:r>
            <a:r>
              <a:rPr lang="fa-IR" sz="2400" dirty="0">
                <a:cs typeface="B Nazanin" pitchFamily="2" charset="-78"/>
                <a:hlinkClick r:id="rId2" tooltip="نقش"/>
              </a:rPr>
              <a:t>نقش‌های</a:t>
            </a:r>
            <a:r>
              <a:rPr lang="fa-IR" sz="2400" dirty="0">
                <a:cs typeface="B Nazanin" pitchFamily="2" charset="-78"/>
              </a:rPr>
              <a:t> یکسان از </a:t>
            </a:r>
            <a:r>
              <a:rPr lang="fa-IR" sz="2400" dirty="0">
                <a:cs typeface="B Nazanin" pitchFamily="2" charset="-78"/>
                <a:hlinkClick r:id="rId3" tooltip="مزایای اجتماعی"/>
              </a:rPr>
              <a:t>مزایای اجتماعی</a:t>
            </a:r>
            <a:r>
              <a:rPr lang="fa-IR" sz="2400" dirty="0">
                <a:cs typeface="B Nazanin" pitchFamily="2" charset="-78"/>
              </a:rPr>
              <a:t> نابرابر برخوردار می‌شوند. </a:t>
            </a:r>
            <a:endParaRPr lang="fa-IR" sz="2400" dirty="0" smtClean="0">
              <a:cs typeface="B Nazanin" pitchFamily="2" charset="-78"/>
            </a:endParaRPr>
          </a:p>
          <a:p>
            <a:endParaRPr lang="fa-IR" sz="2400" dirty="0">
              <a:cs typeface="B Nazanin" pitchFamily="2" charset="-78"/>
            </a:endParaRPr>
          </a:p>
          <a:p>
            <a:pPr>
              <a:buNone/>
            </a:pPr>
            <a:endParaRPr lang="fa-IR" sz="11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هم‌چنین </a:t>
            </a:r>
            <a:r>
              <a:rPr lang="fa-IR" sz="2400" dirty="0">
                <a:cs typeface="B Nazanin" pitchFamily="2" charset="-78"/>
              </a:rPr>
              <a:t>افراد به جهت تعلق به گروه یا طبقه </a:t>
            </a:r>
            <a:r>
              <a:rPr lang="fa-IR" sz="2400" dirty="0" smtClean="0">
                <a:cs typeface="B Nazanin" pitchFamily="2" charset="-78"/>
              </a:rPr>
              <a:t>اجتماعی خاص </a:t>
            </a:r>
            <a:r>
              <a:rPr lang="fa-IR" sz="2400" dirty="0">
                <a:cs typeface="B Nazanin" pitchFamily="2" charset="-78"/>
              </a:rPr>
              <a:t>از خدمات اجتماعی بی‌بهره می‌گردند</a:t>
            </a:r>
            <a:r>
              <a:rPr lang="fa-IR" sz="2400" dirty="0" smtClean="0">
                <a:cs typeface="B Nazanin" pitchFamily="2" charset="-78"/>
              </a:rPr>
              <a:t>.</a:t>
            </a:r>
          </a:p>
          <a:p>
            <a:endParaRPr lang="fa-IR" sz="24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تبعيض به رفتار و عمل افراد درمورد يك موضوع مربوط مي‌شود.</a:t>
            </a:r>
            <a:endParaRPr lang="fa-IR" sz="24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حقوق افراد مبتلا به </a:t>
            </a:r>
            <a:r>
              <a:rPr lang="en-US" sz="3200" b="1" dirty="0" smtClean="0">
                <a:cs typeface="B Nazanin" pitchFamily="2" charset="-78"/>
              </a:rPr>
              <a:t>HIV/AIDS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35480"/>
            <a:ext cx="10972800" cy="467868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حق بهره مند شدن از عدم تبعیض و تساوی در برابر قانون</a:t>
            </a:r>
            <a:endParaRPr lang="en-US" sz="2400" dirty="0">
              <a:cs typeface="B Nazanin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حق بهره مند شدن از بهداشت</a:t>
            </a:r>
            <a:endParaRPr lang="en-US" sz="2400" dirty="0">
              <a:cs typeface="B Nazanin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حق </a:t>
            </a:r>
            <a:r>
              <a:rPr lang="fa-IR" sz="2400" dirty="0">
                <a:cs typeface="B Nazanin" pitchFamily="2" charset="-78"/>
              </a:rPr>
              <a:t>بهره مند شدن از کار</a:t>
            </a:r>
            <a:endParaRPr lang="en-US" sz="2400" dirty="0">
              <a:cs typeface="B Nazanin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حق بهره مند شدن از امنیت اجتماعی</a:t>
            </a:r>
            <a:endParaRPr lang="en-US" sz="2400" dirty="0">
              <a:cs typeface="B Nazanin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حق بهره مند شدن از دسترسی برابر به آموزش</a:t>
            </a:r>
            <a:endParaRPr lang="en-US" sz="2400" dirty="0">
              <a:cs typeface="B Nazanin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حق بهره مند شدن ازدواج و تشکیل </a:t>
            </a:r>
            <a:r>
              <a:rPr lang="fa-IR" sz="2400" dirty="0" smtClean="0">
                <a:cs typeface="B Nazanin" pitchFamily="2" charset="-78"/>
              </a:rPr>
              <a:t>خانواده</a:t>
            </a:r>
            <a:endParaRPr lang="en-US" sz="2400" dirty="0">
              <a:cs typeface="B Nazanin" pitchFamily="2" charset="-78"/>
            </a:endParaRPr>
          </a:p>
        </p:txBody>
      </p:sp>
      <p:pic>
        <p:nvPicPr>
          <p:cNvPr id="4" name="Picture 3" descr="C:\Documents and Settings\mandana\My Documents\My Pictures\imagesCAQ803V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499" y="2708920"/>
            <a:ext cx="326436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علل انگ و تبعيض </a:t>
            </a:r>
            <a:r>
              <a:rPr lang="en-US" sz="3200" b="1" dirty="0" smtClean="0">
                <a:cs typeface="B Nazanin" pitchFamily="2" charset="-78"/>
              </a:rPr>
              <a:t>HIV/AIDS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2011680"/>
            <a:ext cx="11612879" cy="4419600"/>
          </a:xfrm>
        </p:spPr>
        <p:txBody>
          <a:bodyPr>
            <a:normAutofit/>
          </a:bodyPr>
          <a:lstStyle/>
          <a:p>
            <a:r>
              <a:rPr lang="fa-IR" sz="2400" dirty="0" smtClean="0">
                <a:cs typeface="B Nazanin" pitchFamily="2" charset="-78"/>
              </a:rPr>
              <a:t>عدم آگاهي از </a:t>
            </a:r>
            <a:r>
              <a:rPr lang="en-US" sz="2400" dirty="0" smtClean="0">
                <a:cs typeface="B Nazanin" pitchFamily="2" charset="-78"/>
              </a:rPr>
              <a:t>HIV/AIDS</a:t>
            </a:r>
            <a:r>
              <a:rPr lang="fa-IR" sz="2400" dirty="0" smtClean="0">
                <a:cs typeface="B Nazanin" pitchFamily="2" charset="-78"/>
              </a:rPr>
              <a:t> و ترس از بيماري</a:t>
            </a:r>
            <a:endParaRPr lang="en-US" sz="2400" dirty="0" smtClean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نقش </a:t>
            </a:r>
            <a:r>
              <a:rPr lang="fa-IR" sz="2400" dirty="0" smtClean="0">
                <a:cs typeface="B Nazanin" pitchFamily="2" charset="-78"/>
              </a:rPr>
              <a:t>ارزش‌ها</a:t>
            </a:r>
            <a:r>
              <a:rPr lang="fa-IR" sz="2400" dirty="0">
                <a:cs typeface="B Nazanin" pitchFamily="2" charset="-78"/>
              </a:rPr>
              <a:t>، هنجارها، و قضاوت </a:t>
            </a:r>
            <a:r>
              <a:rPr lang="fa-IR" sz="2400" dirty="0" smtClean="0">
                <a:cs typeface="B Nazanin" pitchFamily="2" charset="-78"/>
              </a:rPr>
              <a:t>اخلاقی</a:t>
            </a:r>
          </a:p>
          <a:p>
            <a:r>
              <a:rPr lang="fa-IR" sz="2400" dirty="0" smtClean="0">
                <a:cs typeface="B Nazanin" pitchFamily="2" charset="-78"/>
              </a:rPr>
              <a:t>ماهيت بيماري:</a:t>
            </a:r>
          </a:p>
          <a:p>
            <a:pPr lvl="2">
              <a:buFont typeface="Wingdings" pitchFamily="2" charset="2"/>
              <a:buChar char="Ø"/>
            </a:pPr>
            <a:r>
              <a:rPr lang="fa-IR" dirty="0" smtClean="0">
                <a:cs typeface="B Nazanin" pitchFamily="2" charset="-78"/>
              </a:rPr>
              <a:t> جدی </a:t>
            </a:r>
            <a:r>
              <a:rPr lang="fa-IR" dirty="0">
                <a:cs typeface="B Nazanin" pitchFamily="2" charset="-78"/>
              </a:rPr>
              <a:t>بودن </a:t>
            </a:r>
            <a:r>
              <a:rPr lang="fa-IR" dirty="0" smtClean="0">
                <a:cs typeface="B Nazanin" pitchFamily="2" charset="-78"/>
              </a:rPr>
              <a:t>بیماری</a:t>
            </a:r>
          </a:p>
          <a:p>
            <a:pPr lvl="2">
              <a:buFont typeface="Wingdings" pitchFamily="2" charset="2"/>
              <a:buChar char="Ø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طبیعت مرموز </a:t>
            </a:r>
            <a:r>
              <a:rPr lang="fa-IR" dirty="0" smtClean="0">
                <a:cs typeface="B Nazanin" pitchFamily="2" charset="-78"/>
              </a:rPr>
              <a:t>آن</a:t>
            </a:r>
          </a:p>
          <a:p>
            <a:r>
              <a:rPr lang="fa-IR" sz="2400" dirty="0" smtClean="0">
                <a:cs typeface="B Nazanin" pitchFamily="2" charset="-78"/>
              </a:rPr>
              <a:t>ارتباط </a:t>
            </a:r>
            <a:r>
              <a:rPr lang="fa-IR" sz="2400" dirty="0">
                <a:cs typeface="B Nazanin" pitchFamily="2" charset="-78"/>
              </a:rPr>
              <a:t>آن با رفتار </a:t>
            </a:r>
            <a:r>
              <a:rPr lang="fa-IR" sz="2400" dirty="0" smtClean="0">
                <a:cs typeface="B Nazanin" pitchFamily="2" charset="-78"/>
              </a:rPr>
              <a:t>افراد</a:t>
            </a:r>
          </a:p>
          <a:p>
            <a:pPr lvl="2">
              <a:buFont typeface="Wingdings" pitchFamily="2" charset="2"/>
              <a:buChar char="Ø"/>
            </a:pPr>
            <a:r>
              <a:rPr lang="fa-IR" dirty="0" smtClean="0">
                <a:cs typeface="B Nazanin" pitchFamily="2" charset="-78"/>
              </a:rPr>
              <a:t>غیر </a:t>
            </a:r>
            <a:r>
              <a:rPr lang="fa-IR" dirty="0">
                <a:cs typeface="B Nazanin" pitchFamily="2" charset="-78"/>
              </a:rPr>
              <a:t>قانونی </a:t>
            </a:r>
            <a:endParaRPr lang="fa-IR" dirty="0" smtClean="0">
              <a:cs typeface="B Nazanin" pitchFamily="2" charset="-78"/>
            </a:endParaRPr>
          </a:p>
          <a:p>
            <a:pPr lvl="2">
              <a:buFont typeface="Wingdings" pitchFamily="2" charset="2"/>
              <a:buChar char="Ø"/>
            </a:pPr>
            <a:r>
              <a:rPr lang="fa-IR" dirty="0" smtClean="0">
                <a:cs typeface="B Nazanin" pitchFamily="2" charset="-78"/>
              </a:rPr>
              <a:t>حساس </a:t>
            </a:r>
            <a:r>
              <a:rPr lang="fa-IR" dirty="0">
                <a:cs typeface="B Nazanin" pitchFamily="2" charset="-78"/>
              </a:rPr>
              <a:t>اجتماعی </a:t>
            </a:r>
            <a:endParaRPr lang="fa-IR" dirty="0" smtClean="0">
              <a:cs typeface="B Nazanin" pitchFamily="2" charset="-78"/>
            </a:endParaRPr>
          </a:p>
          <a:p>
            <a:pPr>
              <a:buNone/>
            </a:pPr>
            <a:r>
              <a:rPr lang="fa-IR" sz="2400" dirty="0" smtClean="0">
                <a:cs typeface="B Nazanin" pitchFamily="2" charset="-78"/>
              </a:rPr>
              <a:t>(</a:t>
            </a:r>
            <a:r>
              <a:rPr lang="fa-IR" sz="2400" dirty="0">
                <a:cs typeface="B Nazanin" pitchFamily="2" charset="-78"/>
              </a:rPr>
              <a:t>به عنوان مثال، رابطه جنسی، فحشا، و استفاده از مواد مخدر</a:t>
            </a:r>
            <a:r>
              <a:rPr lang="fa-IR" sz="2400" dirty="0" smtClean="0">
                <a:cs typeface="B Nazanin" pitchFamily="2" charset="-78"/>
              </a:rPr>
              <a:t>)</a:t>
            </a:r>
            <a:endParaRPr lang="fa-IR" sz="24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موارد انگ و تبعيض </a:t>
            </a:r>
            <a:r>
              <a:rPr lang="en-US" sz="3200" b="1" dirty="0" smtClean="0">
                <a:cs typeface="B Nazanin" pitchFamily="2" charset="-78"/>
              </a:rPr>
              <a:t>HIV/AIDS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8841"/>
            <a:ext cx="10972800" cy="413732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انگ و تبعیض در خانواده و جامعه</a:t>
            </a:r>
            <a:endParaRPr lang="en-US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انگ و تبعیض در محیط کار</a:t>
            </a:r>
            <a:endParaRPr lang="en-US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انگ و تبعیض در خدمات بهداشتی درمانی</a:t>
            </a:r>
            <a:endParaRPr lang="en-US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انگ و تبعیض در مراکز آموزشی</a:t>
            </a:r>
            <a:endParaRPr lang="en-US" sz="2400" dirty="0">
              <a:cs typeface="B Nazanin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انگ و تبعیض در خانواده و جامعه</a:t>
            </a:r>
            <a:endParaRPr lang="fa-I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طرد </a:t>
            </a:r>
            <a:r>
              <a:rPr lang="fa-IR" sz="2400" dirty="0">
                <a:cs typeface="B Nazanin" pitchFamily="2" charset="-78"/>
              </a:rPr>
              <a:t>فرد مبتلا از خانه و خانواده </a:t>
            </a:r>
            <a:endParaRPr lang="fa-IR" sz="2400" dirty="0" smtClean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از </a:t>
            </a:r>
            <a:r>
              <a:rPr lang="fa-IR" sz="2400" dirty="0">
                <a:cs typeface="B Nazanin" pitchFamily="2" charset="-78"/>
              </a:rPr>
              <a:t>دست دادن حمایت و همدلی خانواده </a:t>
            </a:r>
            <a:endParaRPr lang="fa-IR" sz="2400" dirty="0" smtClean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عدم </a:t>
            </a:r>
            <a:r>
              <a:rPr lang="fa-IR" sz="2400" dirty="0">
                <a:cs typeface="B Nazanin" pitchFamily="2" charset="-78"/>
              </a:rPr>
              <a:t>مراقبت خانواده از فرد مبتلا </a:t>
            </a:r>
            <a:endParaRPr lang="fa-IR" sz="2400" dirty="0" smtClean="0">
              <a:cs typeface="B Nazanin" pitchFamily="2" charset="-78"/>
            </a:endParaRPr>
          </a:p>
          <a:p>
            <a:pPr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فرد مبتلا ضمن از دست دادن حمایت خانواده دچار مشکلات روحی و روانی متعدد می‌گردد که گاهی منجر به: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فرار از منزل، </a:t>
            </a:r>
            <a:endParaRPr lang="en-US" sz="2400" dirty="0" smtClean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اقدام </a:t>
            </a:r>
            <a:r>
              <a:rPr lang="fa-IR" sz="2400" dirty="0">
                <a:cs typeface="B Nazanin" pitchFamily="2" charset="-78"/>
              </a:rPr>
              <a:t>به خودکشی،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انتقامجویی، 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عدم مراجعه به مراکز مشاوره بیماری‌های رفتاری برای دریافت خدمات مراقبت و درمان</a:t>
            </a: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انگ و تبعیض در محیط کار</a:t>
            </a:r>
            <a:endParaRPr lang="fa-I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44825"/>
            <a:ext cx="10972800" cy="4281339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عدم رعايت حقوق </a:t>
            </a:r>
            <a:r>
              <a:rPr lang="fa-IR" sz="2400" dirty="0">
                <a:cs typeface="B Nazanin" pitchFamily="2" charset="-78"/>
              </a:rPr>
              <a:t>قانونی افراد مبتلا </a:t>
            </a:r>
            <a:endParaRPr lang="fa-IR" sz="2400" dirty="0" smtClean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از </a:t>
            </a:r>
            <a:r>
              <a:rPr lang="fa-IR" sz="2400" dirty="0">
                <a:cs typeface="B Nazanin" pitchFamily="2" charset="-78"/>
              </a:rPr>
              <a:t>دست دادن شغل </a:t>
            </a:r>
            <a:endParaRPr lang="fa-IR" sz="2400" dirty="0" smtClean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جلوگیری </a:t>
            </a:r>
            <a:r>
              <a:rPr lang="fa-IR" sz="2400" dirty="0">
                <a:cs typeface="B Nazanin" pitchFamily="2" charset="-78"/>
              </a:rPr>
              <a:t>از استخدام </a:t>
            </a:r>
            <a:endParaRPr lang="fa-IR" sz="2400" dirty="0" smtClean="0">
              <a:cs typeface="B Nazanin" pitchFamily="2" charset="-78"/>
            </a:endParaRPr>
          </a:p>
          <a:p>
            <a:pPr>
              <a:buNone/>
            </a:pPr>
            <a:endParaRPr lang="fa-IR" sz="2400" dirty="0" smtClean="0">
              <a:cs typeface="B Nazanin" pitchFamily="2" charset="-78"/>
            </a:endParaRPr>
          </a:p>
          <a:p>
            <a:pPr>
              <a:buNone/>
            </a:pPr>
            <a:r>
              <a:rPr lang="fa-IR" sz="2400" dirty="0" smtClean="0">
                <a:cs typeface="B Nazanin" pitchFamily="2" charset="-78"/>
              </a:rPr>
              <a:t>نتیجه </a:t>
            </a:r>
            <a:r>
              <a:rPr lang="fa-IR" sz="2400" dirty="0">
                <a:cs typeface="B Nazanin" pitchFamily="2" charset="-78"/>
              </a:rPr>
              <a:t>این موضوع فقر است که گریبان‌گیر فرد و خانواده‌اش خواهد شد و شرايط زندگي را برای مبتلایان بدتر از پیش می‌کند.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انگ و تبعیض در خدمات بهداشتی درمانی</a:t>
            </a:r>
            <a:endParaRPr lang="fa-I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28801"/>
            <a:ext cx="10972800" cy="4497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sz="2400" dirty="0" smtClean="0">
                <a:cs typeface="B Nazanin" pitchFamily="2" charset="-78"/>
              </a:rPr>
              <a:t>افراد </a:t>
            </a:r>
            <a:r>
              <a:rPr lang="fa-IR" sz="2400" dirty="0">
                <a:cs typeface="B Nazanin" pitchFamily="2" charset="-78"/>
              </a:rPr>
              <a:t>مبتلا حتی در رابطه با دریافت خدمات بهداشتی درمانی نیز مورد تبعیض قرار می‌گیرند</a:t>
            </a:r>
            <a:r>
              <a:rPr lang="fa-IR" sz="2400" dirty="0" smtClean="0">
                <a:cs typeface="B Nazanin" pitchFamily="2" charset="-78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 بدرفتاری</a:t>
            </a:r>
          </a:p>
          <a:p>
            <a:pPr lvl="1"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تبعیض و طرد </a:t>
            </a:r>
            <a:r>
              <a:rPr lang="fa-IR" sz="2400" dirty="0" smtClean="0">
                <a:cs typeface="B Nazanin" pitchFamily="2" charset="-78"/>
              </a:rPr>
              <a:t>افراد مبتلا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اجتناب از ارائه خدمات درمانی 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ارائه خدمات به شکل </a:t>
            </a:r>
            <a:r>
              <a:rPr lang="fa-IR" sz="2400" dirty="0" smtClean="0">
                <a:cs typeface="B Nazanin" pitchFamily="2" charset="-78"/>
              </a:rPr>
              <a:t>نامطلوب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ایزوله کردن </a:t>
            </a:r>
            <a:r>
              <a:rPr lang="fa-IR" sz="2400" dirty="0" smtClean="0">
                <a:cs typeface="B Nazanin" pitchFamily="2" charset="-78"/>
              </a:rPr>
              <a:t>بی‌مورد </a:t>
            </a:r>
            <a:endParaRPr lang="en-US" sz="2400" dirty="0">
              <a:cs typeface="B Nazanin" pitchFamily="2" charset="-78"/>
            </a:endParaRPr>
          </a:p>
          <a:p>
            <a:pPr lvl="1"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عدم رازداری و نظایر آن.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Nazanin" pitchFamily="2" charset="-78"/>
              </a:rPr>
              <a:t>تأثیر انگ و تبعیض بر همه‌گیری </a:t>
            </a:r>
            <a:r>
              <a:rPr lang="fa-IR" sz="3200" b="1" dirty="0" smtClean="0">
                <a:cs typeface="B Nazanin" pitchFamily="2" charset="-78"/>
              </a:rPr>
              <a:t>ایدز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0852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مهمترین موانع بر سر راه مبارزه جهانی با گسترش</a:t>
            </a:r>
            <a:r>
              <a:rPr lang="ar-SA" sz="2400" b="1" dirty="0">
                <a:cs typeface="B Nazanin" pitchFamily="2" charset="-78"/>
                <a:hlinkClick r:id="rId2"/>
              </a:rPr>
              <a:t> </a:t>
            </a:r>
            <a:r>
              <a:rPr lang="ar-SA" sz="2400" b="1" dirty="0" smtClean="0">
                <a:cs typeface="B Nazanin" pitchFamily="2" charset="-78"/>
                <a:hlinkClick r:id="rId2"/>
              </a:rPr>
              <a:t>ایدز</a:t>
            </a:r>
            <a:endParaRPr lang="fa-IR" sz="24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محروميت افراد </a:t>
            </a:r>
            <a:r>
              <a:rPr lang="fa-IR" sz="2400" dirty="0">
                <a:cs typeface="B Nazanin" pitchFamily="2" charset="-78"/>
              </a:rPr>
              <a:t>مبتلا به اچ‌آي‌وي از حقوق فردی و اجتماعی </a:t>
            </a:r>
            <a:r>
              <a:rPr lang="fa-IR" sz="2400" dirty="0" smtClean="0">
                <a:cs typeface="B Nazanin" pitchFamily="2" charset="-78"/>
              </a:rPr>
              <a:t>خود</a:t>
            </a: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عدم مراجعه افراد مبتلا به </a:t>
            </a:r>
            <a:r>
              <a:rPr lang="en-US" sz="2400" dirty="0" smtClean="0">
                <a:cs typeface="B Nazanin" pitchFamily="2" charset="-78"/>
              </a:rPr>
              <a:t>HIV/AIDS</a:t>
            </a:r>
            <a:r>
              <a:rPr lang="fa-IR" sz="2400" dirty="0" smtClean="0">
                <a:cs typeface="B Nazanin" pitchFamily="2" charset="-78"/>
              </a:rPr>
              <a:t> به </a:t>
            </a:r>
            <a:r>
              <a:rPr lang="fa-IR" sz="2400" dirty="0">
                <a:cs typeface="B Nazanin" pitchFamily="2" charset="-78"/>
              </a:rPr>
              <a:t>پزشک جهت معاینه و </a:t>
            </a:r>
            <a:r>
              <a:rPr lang="fa-IR" sz="2400" dirty="0" smtClean="0">
                <a:cs typeface="B Nazanin" pitchFamily="2" charset="-78"/>
              </a:rPr>
              <a:t>درمان</a:t>
            </a: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عدم كسب آگاهي از راه هاي پيشگيري و مراقبت </a:t>
            </a:r>
            <a:r>
              <a:rPr lang="en-US" sz="2400" dirty="0" smtClean="0">
                <a:cs typeface="B Nazanin" pitchFamily="2" charset="-78"/>
              </a:rPr>
              <a:t>HIV/AIDS</a:t>
            </a:r>
            <a:endParaRPr lang="fa-IR" sz="2400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افزايش موارد ابتلا به </a:t>
            </a:r>
            <a:r>
              <a:rPr lang="en-US" sz="2400" dirty="0" smtClean="0">
                <a:cs typeface="B Nazanin" pitchFamily="2" charset="-78"/>
              </a:rPr>
              <a:t>HIV/AIDS</a:t>
            </a:r>
            <a:r>
              <a:rPr lang="fa-IR" sz="2400" dirty="0" smtClean="0">
                <a:cs typeface="B Nazanin" pitchFamily="2" charset="-78"/>
              </a:rPr>
              <a:t> در بسياري از مناطق</a:t>
            </a:r>
            <a:endParaRPr lang="en-US" sz="2400" dirty="0">
              <a:cs typeface="B Nazanin" pitchFamily="2" charset="-78"/>
            </a:endParaRPr>
          </a:p>
          <a:p>
            <a:endParaRPr lang="fa-IR" dirty="0"/>
          </a:p>
        </p:txBody>
      </p:sp>
      <p:pic>
        <p:nvPicPr>
          <p:cNvPr id="4" name="Picture 3" descr="C:\Documents and Settings\mandana\My Documents\My Pictures\imagesCAO6ULZ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814" y="2649880"/>
            <a:ext cx="2208245" cy="190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مداخلات موثر در كاهش انگ و تبعيض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1" y="2285078"/>
            <a:ext cx="11228264" cy="4237642"/>
          </a:xfrm>
        </p:spPr>
        <p:txBody>
          <a:bodyPr>
            <a:normAutofit fontScale="92500" lnSpcReduction="10000"/>
          </a:bodyPr>
          <a:lstStyle/>
          <a:p>
            <a:r>
              <a:rPr lang="fa-IR" sz="2400" dirty="0" smtClean="0">
                <a:cs typeface="B Nazanin" pitchFamily="2" charset="-78"/>
              </a:rPr>
              <a:t>سطح ملي:</a:t>
            </a:r>
          </a:p>
          <a:p>
            <a:pPr lvl="1">
              <a:buFont typeface="Wingdings" pitchFamily="2" charset="2"/>
              <a:buChar char="Ø"/>
            </a:pPr>
            <a:r>
              <a:rPr lang="ar-SA" sz="2400" dirty="0" smtClean="0">
                <a:cs typeface="B Nazanin" pitchFamily="2" charset="-78"/>
              </a:rPr>
              <a:t>تدوين و تصويب قوانين و حقوق اجتماعي براي افراد مبتلا </a:t>
            </a:r>
            <a:endParaRPr lang="fa-IR" sz="2400" dirty="0" smtClean="0">
              <a:cs typeface="B Nazanin" pitchFamily="2" charset="-78"/>
            </a:endParaRPr>
          </a:p>
          <a:p>
            <a:pPr lvl="1">
              <a:buFont typeface="Wingdings" pitchFamily="2" charset="2"/>
              <a:buChar char="Ø"/>
            </a:pPr>
            <a:r>
              <a:rPr lang="ar-SA" sz="2400" dirty="0" smtClean="0">
                <a:cs typeface="B Nazanin" pitchFamily="2" charset="-78"/>
              </a:rPr>
              <a:t> امتناع از محروميت افراد مبتلا به اچ‌آي‌وي/ايدز از حقوق عمومي </a:t>
            </a:r>
            <a:endParaRPr lang="fa-IR" sz="2400" dirty="0" smtClean="0">
              <a:cs typeface="B Nazanin" pitchFamily="2" charset="-78"/>
            </a:endParaRPr>
          </a:p>
          <a:p>
            <a:pPr lvl="1">
              <a:buFont typeface="Wingdings" pitchFamily="2" charset="2"/>
              <a:buChar char="Ø"/>
            </a:pPr>
            <a:r>
              <a:rPr lang="ar-SA" sz="2400" dirty="0" smtClean="0">
                <a:cs typeface="B Nazanin" pitchFamily="2" charset="-78"/>
              </a:rPr>
              <a:t> تامين امنيت شغلي و اجتماعي اين افراد </a:t>
            </a:r>
            <a:endParaRPr lang="fa-IR" sz="24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اجتماعي: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آموزش و اطلاع‌رساني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ادغام برنامه‌هاي پيشگيري از انتقال اچ‌آي‌وي از مادر به كودك در برنامه‌هاي بهداشتي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معرفي و اطلاع‌رساني در خصوص خدمات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مشاركت با سازمان‌ها و ادارات(آموزش و پرورش) </a:t>
            </a:r>
          </a:p>
          <a:p>
            <a:pPr lvl="1"/>
            <a:endParaRPr lang="fa-IR" sz="2400" dirty="0" smtClean="0">
              <a:cs typeface="B Nazanin" pitchFamily="2" charset="-78"/>
            </a:endParaRPr>
          </a:p>
          <a:p>
            <a:pPr lvl="1">
              <a:buNone/>
            </a:pPr>
            <a:endParaRPr lang="fa-I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b="1" dirty="0" smtClean="0">
                <a:cs typeface="B Nazanin" pitchFamily="2" charset="-78"/>
              </a:rPr>
              <a:t>در ایران </a:t>
            </a:r>
            <a:endParaRPr lang="en-US" sz="44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35" y="1981200"/>
            <a:ext cx="11764370" cy="4876800"/>
          </a:xfrm>
        </p:spPr>
        <p:txBody>
          <a:bodyPr>
            <a:noAutofit/>
          </a:bodyPr>
          <a:lstStyle/>
          <a:p>
            <a:r>
              <a:rPr lang="fa-IR" sz="28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هنوز حدود 65% از مبتلایان از ابتلای خود آگاه نیستند</a:t>
            </a:r>
            <a:r>
              <a:rPr lang="en-US" sz="28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.</a:t>
            </a:r>
            <a:endParaRPr lang="fa-IR" sz="2800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  <a:p>
            <a:r>
              <a:rPr lang="fa-IR" sz="2800" b="1" dirty="0" smtClean="0">
                <a:cs typeface="B Lotus" panose="00000400000000000000" pitchFamily="2" charset="-78"/>
              </a:rPr>
              <a:t>راه انتقال </a:t>
            </a:r>
            <a:r>
              <a:rPr lang="fa-IR" sz="2800" b="1" dirty="0" err="1" smtClean="0">
                <a:cs typeface="B Lotus" panose="00000400000000000000" pitchFamily="2" charset="-78"/>
              </a:rPr>
              <a:t>اچ‌آی‌وی</a:t>
            </a:r>
            <a:r>
              <a:rPr lang="fa-IR" sz="2800" b="1" dirty="0" smtClean="0">
                <a:cs typeface="B Lotus" panose="00000400000000000000" pitchFamily="2" charset="-78"/>
              </a:rPr>
              <a:t> به سرعت در حال تغییر بوده و انتقال از طریق ارتباطات جنسی افزایش یافته</a:t>
            </a:r>
            <a:r>
              <a:rPr lang="en-US" sz="2800" b="1" dirty="0" smtClean="0">
                <a:cs typeface="B Lotus" panose="00000400000000000000" pitchFamily="2" charset="-78"/>
              </a:rPr>
              <a:t> </a:t>
            </a:r>
            <a:r>
              <a:rPr lang="fa-IR" sz="2800" b="1" dirty="0" smtClean="0">
                <a:cs typeface="B Lotus" panose="00000400000000000000" pitchFamily="2" charset="-78"/>
              </a:rPr>
              <a:t> است.</a:t>
            </a:r>
          </a:p>
          <a:p>
            <a:r>
              <a:rPr lang="fa-IR" sz="28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افزایش انتقال از طریق جنسی، ابتلای بیشتر زنان و بدنبال آن نوزادان و کودکان را بدنبال خواهد داشت.</a:t>
            </a:r>
          </a:p>
          <a:p>
            <a:r>
              <a:rPr lang="fa-IR" sz="2800" b="1" dirty="0" smtClean="0">
                <a:cs typeface="B Lotus" panose="00000400000000000000" pitchFamily="2" charset="-78"/>
              </a:rPr>
              <a:t>هنوز هم هستند جوانانی که از راه های انتقال و پیشگیری از این عفونت آگاهی کافی ندارند</a:t>
            </a:r>
            <a:r>
              <a:rPr lang="en-US" sz="2800" b="1" dirty="0" smtClean="0">
                <a:cs typeface="B Lotus" panose="00000400000000000000" pitchFamily="2" charset="-78"/>
              </a:rPr>
              <a:t>.</a:t>
            </a:r>
            <a:endParaRPr lang="fa-IR" sz="2800" b="1" dirty="0" smtClean="0">
              <a:cs typeface="B Lotus" panose="00000400000000000000" pitchFamily="2" charset="-78"/>
            </a:endParaRPr>
          </a:p>
          <a:p>
            <a:r>
              <a:rPr lang="fa-IR" sz="2800" b="1" dirty="0" smtClean="0">
                <a:cs typeface="B Lotus" panose="00000400000000000000" pitchFamily="2" charset="-78"/>
              </a:rPr>
              <a:t> </a:t>
            </a:r>
            <a:r>
              <a:rPr lang="fa-IR" sz="2800" b="1" dirty="0">
                <a:solidFill>
                  <a:srgbClr val="C00000"/>
                </a:solidFill>
                <a:cs typeface="B Lotus" panose="00000400000000000000" pitchFamily="2" charset="-78"/>
              </a:rPr>
              <a:t>نوجوانان و </a:t>
            </a:r>
            <a:r>
              <a:rPr lang="fa-IR" sz="28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جوانان ما باور ندارند که در معرض خطر هستند</a:t>
            </a:r>
            <a:r>
              <a:rPr lang="en-US" sz="28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.</a:t>
            </a:r>
            <a:endParaRPr lang="fa-IR" sz="2800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93210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مداخلات موثر در كاهش انگ و تبعيض</a:t>
            </a:r>
            <a:r>
              <a:rPr lang="fa-IR" sz="2000" b="1" dirty="0" smtClean="0">
                <a:cs typeface="B Nazanin" pitchFamily="2" charset="-78"/>
              </a:rPr>
              <a:t>(ادامه)</a:t>
            </a:r>
            <a:endParaRPr lang="fa-I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26920"/>
            <a:ext cx="10972800" cy="4602480"/>
          </a:xfrm>
        </p:spPr>
        <p:txBody>
          <a:bodyPr>
            <a:normAutofit lnSpcReduction="10000"/>
          </a:bodyPr>
          <a:lstStyle/>
          <a:p>
            <a:r>
              <a:rPr lang="fa-IR" sz="2400" dirty="0" smtClean="0">
                <a:cs typeface="B Nazanin" pitchFamily="2" charset="-78"/>
              </a:rPr>
              <a:t>خانوادگي: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آموزش و افزايش آگاهي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حمايت افراد مبتلا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مشاركت همسر و شريك جنسي در برنامه‌هاي پيشگيري و مراقبت و درمان</a:t>
            </a:r>
          </a:p>
          <a:p>
            <a:pPr>
              <a:buNone/>
            </a:pPr>
            <a:endParaRPr lang="fa-IR" sz="12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مراكز بهداشتي درماني: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آموزش پرسنل بهداشتي و ارائه دهندگان خدمات بهداشتي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رازداري و حفظ محرمانه بودن اطلاعات افراد مبتلا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آگاهي از برنامه‌هاي پيشگيري، مراقبت و درمان افراد مبتلا و برنامه‌هاي ادغام شده</a:t>
            </a:r>
          </a:p>
          <a:p>
            <a:pPr lv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ارائه خدمات به افراد مبتلا به طور كامل</a:t>
            </a: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95528" indent="-685800" algn="just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None/>
              <a:defRPr/>
            </a:pPr>
            <a:r>
              <a:rPr lang="fa-IR" altLang="zh-CN" sz="3200" b="1" dirty="0">
                <a:cs typeface="B Lotus" panose="00000400000000000000" pitchFamily="2" charset="-78"/>
              </a:rPr>
              <a:t>با تشخیص به موقع و درمان به موقع نه تنها می توان از انتقال بیماری پیشگیری کرد بلکه افراد مبتلا می توانند طول عمری معادل سایر افراد داشته باشند و کیفیت عمرشان بهتر خواهد شد </a:t>
            </a:r>
          </a:p>
        </p:txBody>
      </p:sp>
    </p:spTree>
    <p:extLst>
      <p:ext uri="{BB962C8B-B14F-4D97-AF65-F5344CB8AC3E}">
        <p14:creationId xmlns:p14="http://schemas.microsoft.com/office/powerpoint/2010/main" xmlns="" val="18901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04800"/>
            <a:ext cx="82296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fa-IR" b="1" dirty="0" smtClean="0"/>
              <a:t> </a:t>
            </a:r>
            <a:br>
              <a:rPr lang="fa-IR" b="1" dirty="0" smtClean="0"/>
            </a:br>
            <a:r>
              <a:rPr lang="fa-IR" b="1" dirty="0" smtClean="0">
                <a:solidFill>
                  <a:srgbClr val="C00000"/>
                </a:solidFill>
                <a:cs typeface="B Yagut" pitchFamily="2" charset="-78"/>
              </a:rPr>
              <a:t>انجام آزمايش به پیشنهاد درمانگر</a:t>
            </a:r>
            <a:br>
              <a:rPr lang="fa-IR" b="1" dirty="0" smtClean="0">
                <a:solidFill>
                  <a:srgbClr val="C00000"/>
                </a:solidFill>
                <a:cs typeface="B Yagut" pitchFamily="2" charset="-78"/>
              </a:rPr>
            </a:br>
            <a:r>
              <a:rPr lang="fa-IR" b="1" dirty="0">
                <a:solidFill>
                  <a:srgbClr val="C00000"/>
                </a:solidFill>
                <a:cs typeface="B Yagut" pitchFamily="2" charset="-78"/>
              </a:rPr>
              <a:t> </a:t>
            </a:r>
            <a:r>
              <a:rPr lang="fa-IR" sz="2700" dirty="0">
                <a:solidFill>
                  <a:srgbClr val="C00000"/>
                </a:solidFill>
              </a:rPr>
              <a:t>(</a:t>
            </a:r>
            <a:r>
              <a:rPr lang="en-US" sz="2700" dirty="0">
                <a:solidFill>
                  <a:srgbClr val="C00000"/>
                </a:solidFill>
              </a:rPr>
              <a:t>(PITC</a:t>
            </a:r>
            <a:r>
              <a:rPr lang="fa-IR" sz="2700" dirty="0">
                <a:solidFill>
                  <a:srgbClr val="C00000"/>
                </a:solidFill>
              </a:rPr>
              <a:t>  </a:t>
            </a:r>
            <a:r>
              <a:rPr lang="en-US" sz="2700" dirty="0">
                <a:solidFill>
                  <a:srgbClr val="C00000"/>
                </a:solidFill>
              </a:rPr>
              <a:t>Provider-initiated testing and counseling</a:t>
            </a:r>
            <a:r>
              <a:rPr lang="en-US" dirty="0">
                <a:solidFill>
                  <a:srgbClr val="C00000"/>
                </a:solidFill>
              </a:rPr>
              <a:t/>
            </a:r>
            <a:br>
              <a:rPr lang="en-US" dirty="0">
                <a:solidFill>
                  <a:srgbClr val="C00000"/>
                </a:solidFill>
              </a:rPr>
            </a:br>
            <a:endParaRPr lang="fa-IR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93" y="2483892"/>
            <a:ext cx="11491415" cy="399310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a-IR" sz="3100" b="1" dirty="0">
                <a:solidFill>
                  <a:srgbClr val="00B050"/>
                </a:solidFill>
                <a:cs typeface="B Lotus" pitchFamily="2" charset="-78"/>
              </a:rPr>
              <a:t>رعایت اصول </a:t>
            </a:r>
            <a:r>
              <a:rPr lang="en-US" sz="3100" b="1" dirty="0">
                <a:solidFill>
                  <a:srgbClr val="00B050"/>
                </a:solidFill>
                <a:cs typeface="B Lotus" pitchFamily="2" charset="-78"/>
              </a:rPr>
              <a:t>5C</a:t>
            </a:r>
          </a:p>
          <a:p>
            <a:pPr lvl="1"/>
            <a:r>
              <a:rPr lang="en-US" sz="3100" b="1" dirty="0">
                <a:cs typeface="B Lotus" pitchFamily="2" charset="-78"/>
              </a:rPr>
              <a:t>Opt-in</a:t>
            </a:r>
            <a:r>
              <a:rPr lang="fa-IR" sz="3100" b="1" dirty="0">
                <a:cs typeface="B Lotus" pitchFamily="2" charset="-78"/>
              </a:rPr>
              <a:t>: </a:t>
            </a:r>
            <a:r>
              <a:rPr lang="fa-IR" sz="3100" dirty="0">
                <a:cs typeface="B Lotus" pitchFamily="2" charset="-78"/>
              </a:rPr>
              <a:t>در این روش بیمار بعد از دریافت اطلاعات کافی در مورد آزمایش، رضایت خود را </a:t>
            </a:r>
            <a:r>
              <a:rPr lang="fa-IR" sz="3100" dirty="0">
                <a:solidFill>
                  <a:srgbClr val="C00000"/>
                </a:solidFill>
                <a:cs typeface="B Lotus" pitchFamily="2" charset="-78"/>
              </a:rPr>
              <a:t>(بصورت مثبت) </a:t>
            </a:r>
            <a:r>
              <a:rPr lang="fa-IR" sz="3100" dirty="0">
                <a:cs typeface="B Lotus" pitchFamily="2" charset="-78"/>
              </a:rPr>
              <a:t>نسبت به انجام آزمایش اعلام می‌کند. این روش بیشتر در شرایطی که ممکن است فرد انجام آزمایش را اجباری بداند، توصیه شده است.  </a:t>
            </a:r>
            <a:endParaRPr lang="en-US" sz="3100" dirty="0">
              <a:cs typeface="B Lotus" pitchFamily="2" charset="-78"/>
            </a:endParaRPr>
          </a:p>
          <a:p>
            <a:pPr lvl="1"/>
            <a:r>
              <a:rPr lang="en-US" sz="3100" b="1" dirty="0">
                <a:cs typeface="B Lotus" pitchFamily="2" charset="-78"/>
              </a:rPr>
              <a:t>:Opt-out</a:t>
            </a:r>
            <a:r>
              <a:rPr lang="fa-IR" sz="3100" dirty="0">
                <a:cs typeface="B Lotus" pitchFamily="2" charset="-78"/>
              </a:rPr>
              <a:t> در این روش مُراجع مطلع میگردد که آزمایش </a:t>
            </a:r>
            <a:r>
              <a:rPr lang="en-US" sz="3100" dirty="0">
                <a:cs typeface="B Lotus" pitchFamily="2" charset="-78"/>
              </a:rPr>
              <a:t>HIV</a:t>
            </a:r>
            <a:r>
              <a:rPr lang="fa-IR" sz="3100" dirty="0">
                <a:cs typeface="B Lotus" pitchFamily="2" charset="-78"/>
              </a:rPr>
              <a:t> به صورت جزئی از بسته کلی خدمات برای وی انجام خواهد شد مگر اینکه مُراجع بصورت فعال ا</a:t>
            </a:r>
            <a:r>
              <a:rPr lang="fa-IR" sz="3100" u="sng" dirty="0">
                <a:cs typeface="B Lotus" pitchFamily="2" charset="-78"/>
              </a:rPr>
              <a:t>علام کند </a:t>
            </a:r>
            <a:r>
              <a:rPr lang="fa-IR" sz="3100" u="sng" dirty="0">
                <a:solidFill>
                  <a:srgbClr val="C00000"/>
                </a:solidFill>
                <a:cs typeface="B Lotus" pitchFamily="2" charset="-78"/>
              </a:rPr>
              <a:t>راضی به انجام آزمایش نیست.</a:t>
            </a:r>
            <a:r>
              <a:rPr lang="fa-IR" sz="3100" dirty="0">
                <a:cs typeface="B Lotus" pitchFamily="2" charset="-78"/>
              </a:rPr>
              <a:t> در اینصورت از انجام آزمایش صرف نظر میگردد.(مشابه درخواست سایر آزمایشات معمول پزشکی </a:t>
            </a:r>
            <a:r>
              <a:rPr lang="fa-IR" sz="3100" dirty="0" smtClean="0">
                <a:cs typeface="B Lotus" pitchFamily="2" charset="-78"/>
              </a:rPr>
              <a:t>)=</a:t>
            </a:r>
            <a:r>
              <a:rPr lang="en-US" sz="3100" dirty="0" smtClean="0">
                <a:cs typeface="B Lotus" pitchFamily="2" charset="-78"/>
              </a:rPr>
              <a:t> PMTCT</a:t>
            </a:r>
            <a:endParaRPr lang="en-US" sz="3100" dirty="0">
              <a:cs typeface="B Lotus" pitchFamily="2" charset="-78"/>
            </a:endParaRPr>
          </a:p>
          <a:p>
            <a:pPr>
              <a:buNone/>
            </a:pPr>
            <a:endParaRPr lang="en-US" sz="3100" dirty="0">
              <a:cs typeface="B Yagut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8200" y="647922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37203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"/>
            <a:ext cx="8229600" cy="960438"/>
          </a:xfrm>
        </p:spPr>
        <p:txBody>
          <a:bodyPr>
            <a:normAutofit fontScale="90000"/>
          </a:bodyPr>
          <a:lstStyle/>
          <a:p>
            <a:pPr lvl="0"/>
            <a:r>
              <a:rPr lang="fa-IR" dirty="0">
                <a:cs typeface="B Yagut" pitchFamily="2" charset="-78"/>
              </a:rPr>
              <a:t/>
            </a:r>
            <a:br>
              <a:rPr lang="fa-IR" dirty="0">
                <a:cs typeface="B Yagut" pitchFamily="2" charset="-78"/>
              </a:rPr>
            </a:br>
            <a:r>
              <a:rPr lang="fa-IR" dirty="0">
                <a:solidFill>
                  <a:srgbClr val="C00000"/>
                </a:solidFill>
                <a:cs typeface="B Yagut" pitchFamily="2" charset="-78"/>
              </a:rPr>
              <a:t>انجام آزمایش </a:t>
            </a:r>
            <a:r>
              <a:rPr lang="en-US" dirty="0">
                <a:solidFill>
                  <a:srgbClr val="C00000"/>
                </a:solidFill>
                <a:cs typeface="B Yagut" pitchFamily="2" charset="-78"/>
              </a:rPr>
              <a:t>HIV</a:t>
            </a:r>
            <a:r>
              <a:rPr lang="fa-IR" dirty="0">
                <a:solidFill>
                  <a:srgbClr val="C00000"/>
                </a:solidFill>
                <a:cs typeface="B Yagut" pitchFamily="2" charset="-78"/>
              </a:rPr>
              <a:t> با رویکرد </a:t>
            </a:r>
            <a:r>
              <a:rPr lang="en-US" dirty="0">
                <a:solidFill>
                  <a:srgbClr val="C00000"/>
                </a:solidFill>
                <a:cs typeface="B Yagut" pitchFamily="2" charset="-78"/>
              </a:rPr>
              <a:t>opt-out</a:t>
            </a:r>
            <a:r>
              <a:rPr lang="fa-IR" dirty="0">
                <a:solidFill>
                  <a:srgbClr val="C00000"/>
                </a:solidFill>
                <a:cs typeface="B Yagut" pitchFamily="2" charset="-78"/>
              </a:rPr>
              <a:t> در:</a:t>
            </a:r>
            <a:r>
              <a:rPr lang="en-US" dirty="0" smtClean="0">
                <a:solidFill>
                  <a:srgbClr val="C00000"/>
                </a:solidFill>
                <a:cs typeface="B Yagut" pitchFamily="2" charset="-78"/>
              </a:rPr>
              <a:t/>
            </a:r>
            <a:br>
              <a:rPr lang="en-US" dirty="0" smtClean="0">
                <a:solidFill>
                  <a:srgbClr val="C00000"/>
                </a:solidFill>
                <a:cs typeface="B Yagut" pitchFamily="2" charset="-78"/>
              </a:rPr>
            </a:br>
            <a:endParaRPr lang="fa-IR" dirty="0">
              <a:solidFill>
                <a:srgbClr val="C00000"/>
              </a:solidFill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8991" y="2019869"/>
            <a:ext cx="10768084" cy="4106295"/>
          </a:xfrm>
        </p:spPr>
        <p:txBody>
          <a:bodyPr>
            <a:normAutofit/>
          </a:bodyPr>
          <a:lstStyle/>
          <a:p>
            <a:pPr lvl="0"/>
            <a:r>
              <a:rPr lang="fa-IR" sz="3000" dirty="0" smtClean="0">
                <a:cs typeface="B Lotus" pitchFamily="2" charset="-78"/>
              </a:rPr>
              <a:t>مصرف کنندگان تزریقی مواد و شرکای جنسی آنها؛</a:t>
            </a:r>
            <a:endParaRPr lang="en-US" sz="3000" dirty="0" smtClean="0">
              <a:cs typeface="B Lotus" pitchFamily="2" charset="-78"/>
            </a:endParaRPr>
          </a:p>
          <a:p>
            <a:pPr lvl="0"/>
            <a:r>
              <a:rPr lang="fa-IR" sz="3000" dirty="0" smtClean="0">
                <a:cs typeface="B Lotus" pitchFamily="2" charset="-78"/>
              </a:rPr>
              <a:t>مراجعه کنندگان به مراکز</a:t>
            </a:r>
            <a:r>
              <a:rPr lang="en-US" sz="3000" dirty="0" smtClean="0">
                <a:cs typeface="B Lotus" pitchFamily="2" charset="-78"/>
              </a:rPr>
              <a:t>DIC</a:t>
            </a:r>
            <a:r>
              <a:rPr lang="fa-IR" sz="3000" dirty="0" smtClean="0">
                <a:cs typeface="B Lotus" pitchFamily="2" charset="-78"/>
              </a:rPr>
              <a:t>و مراکز درمان اعتیاد و شرکاء جنسی آنها؛</a:t>
            </a:r>
            <a:endParaRPr lang="en-US" sz="3000" dirty="0" smtClean="0">
              <a:cs typeface="B Lotus" pitchFamily="2" charset="-78"/>
            </a:endParaRPr>
          </a:p>
          <a:p>
            <a:pPr lvl="0"/>
            <a:r>
              <a:rPr lang="fa-IR" sz="3000" dirty="0" smtClean="0">
                <a:cs typeface="B Lotus" pitchFamily="2" charset="-78"/>
              </a:rPr>
              <a:t>افرادی که در ازاء پول یا مواد، تن فروشی می کنند و شرکای جنسی آنها؛</a:t>
            </a:r>
            <a:endParaRPr lang="en-US" sz="3000" dirty="0" smtClean="0">
              <a:cs typeface="B Lotus" pitchFamily="2" charset="-78"/>
            </a:endParaRPr>
          </a:p>
          <a:p>
            <a:pPr lvl="0"/>
            <a:r>
              <a:rPr lang="en-US" sz="3000" dirty="0" smtClean="0">
                <a:cs typeface="B Lotus" pitchFamily="2" charset="-78"/>
              </a:rPr>
              <a:t>MSM  </a:t>
            </a:r>
            <a:r>
              <a:rPr lang="fa-IR" sz="3000" dirty="0" smtClean="0">
                <a:cs typeface="B Lotus" pitchFamily="2" charset="-78"/>
              </a:rPr>
              <a:t> و شرکای جنسی آنها؛</a:t>
            </a:r>
            <a:endParaRPr lang="en-US" sz="3000" dirty="0" smtClean="0">
              <a:cs typeface="B Lotus" pitchFamily="2" charset="-78"/>
            </a:endParaRPr>
          </a:p>
          <a:p>
            <a:pPr lvl="0"/>
            <a:r>
              <a:rPr lang="fa-IR" sz="3000" dirty="0" smtClean="0">
                <a:cs typeface="B Lotus" pitchFamily="2" charset="-78"/>
              </a:rPr>
              <a:t>گروههای ترانس سکسوال و شرکای جنسی آنها؛</a:t>
            </a:r>
            <a:endParaRPr lang="en-US" sz="3000" dirty="0" smtClean="0">
              <a:cs typeface="B Lotus" pitchFamily="2" charset="-78"/>
            </a:endParaRPr>
          </a:p>
          <a:p>
            <a:endParaRPr lang="fa-IR" dirty="0">
              <a:cs typeface="B Yagu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26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B Yagut" pitchFamily="2" charset="-78"/>
              </a:rPr>
              <a:t>انجام آزمایش </a:t>
            </a:r>
            <a:r>
              <a:rPr lang="en-US" dirty="0" smtClean="0">
                <a:solidFill>
                  <a:srgbClr val="C00000"/>
                </a:solidFill>
                <a:cs typeface="B Yagut" pitchFamily="2" charset="-78"/>
              </a:rPr>
              <a:t>HIV</a:t>
            </a:r>
            <a:r>
              <a:rPr lang="fa-IR" dirty="0" smtClean="0">
                <a:solidFill>
                  <a:srgbClr val="C00000"/>
                </a:solidFill>
                <a:cs typeface="B Yagut" pitchFamily="2" charset="-78"/>
              </a:rPr>
              <a:t> با رویکرد </a:t>
            </a:r>
            <a:r>
              <a:rPr lang="en-US" dirty="0" smtClean="0">
                <a:solidFill>
                  <a:srgbClr val="C00000"/>
                </a:solidFill>
                <a:cs typeface="B Yagut" pitchFamily="2" charset="-78"/>
              </a:rPr>
              <a:t>opt-out</a:t>
            </a:r>
            <a:r>
              <a:rPr lang="fa-IR" dirty="0" smtClean="0">
                <a:solidFill>
                  <a:srgbClr val="C00000"/>
                </a:solidFill>
                <a:cs typeface="B Yagut" pitchFamily="2" charset="-78"/>
              </a:rPr>
              <a:t> در: </a:t>
            </a:r>
            <a:r>
              <a:rPr lang="fa-IR" sz="2000" dirty="0" smtClean="0">
                <a:solidFill>
                  <a:srgbClr val="C00000"/>
                </a:solidFill>
                <a:cs typeface="B Yagut" pitchFamily="2" charset="-78"/>
              </a:rPr>
              <a:t>(ادامه)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1" y="2042160"/>
            <a:ext cx="11273984" cy="452628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fa-IR" sz="2800" dirty="0" smtClean="0">
                <a:cs typeface="B Lotus" pitchFamily="2" charset="-78"/>
              </a:rPr>
              <a:t>زندانیان مراجعه کننده به مراکز مراقبت بهداشتی و درمانی زندانها؛ </a:t>
            </a:r>
            <a:endParaRPr lang="en-US" sz="2800" dirty="0" smtClean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800" dirty="0" smtClean="0">
                <a:cs typeface="B Lotus" pitchFamily="2" charset="-78"/>
              </a:rPr>
              <a:t>افرادی که بیش از یک شریک جنسی داشته اند و شرکای جنسی آنها؛ </a:t>
            </a:r>
            <a:endParaRPr lang="en-US" sz="2800" dirty="0" smtClean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800" dirty="0" smtClean="0">
                <a:cs typeface="B Lotus" pitchFamily="2" charset="-78"/>
              </a:rPr>
              <a:t>بیمارانی که علائم و نشانه های منطبق بر عفونت </a:t>
            </a:r>
            <a:r>
              <a:rPr lang="en-US" sz="2800" dirty="0" smtClean="0">
                <a:cs typeface="B Lotus" pitchFamily="2" charset="-78"/>
              </a:rPr>
              <a:t>HIV</a:t>
            </a:r>
            <a:r>
              <a:rPr lang="fa-IR" sz="2800" dirty="0" smtClean="0">
                <a:cs typeface="B Lotus" pitchFamily="2" charset="-78"/>
              </a:rPr>
              <a:t> داشته باشند ( از جمله علائم بالینی مطابق با سندرم عفونت حاد</a:t>
            </a:r>
            <a:r>
              <a:rPr lang="en-US" sz="2800" dirty="0" smtClean="0">
                <a:cs typeface="B Lotus" pitchFamily="2" charset="-78"/>
              </a:rPr>
              <a:t> HIV</a:t>
            </a:r>
            <a:r>
              <a:rPr lang="fa-IR" sz="2800" dirty="0" smtClean="0">
                <a:cs typeface="B Lotus" pitchFamily="2" charset="-78"/>
              </a:rPr>
              <a:t> یا یک بیماری فرصت طلب مطابق ایدز، ...)؛</a:t>
            </a:r>
            <a:endParaRPr lang="en-US" sz="2800" dirty="0" smtClean="0">
              <a:cs typeface="B Lotus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مادران باردار</a:t>
            </a:r>
          </a:p>
          <a:p>
            <a:pPr>
              <a:lnSpc>
                <a:spcPct val="150000"/>
              </a:lnSpc>
            </a:pPr>
            <a:r>
              <a:rPr lang="fa-IR" sz="2800" dirty="0" smtClean="0">
                <a:cs typeface="B Lotus" pitchFamily="2" charset="-78"/>
              </a:rPr>
              <a:t>مبتلایان به سل</a:t>
            </a:r>
            <a:endParaRPr lang="en-US" sz="2800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10849970" cy="1630362"/>
          </a:xfrm>
        </p:spPr>
        <p:txBody>
          <a:bodyPr>
            <a:normAutofit/>
          </a:bodyPr>
          <a:lstStyle/>
          <a:p>
            <a:pPr lvl="0"/>
            <a:r>
              <a:rPr lang="fa-IR" sz="2800" b="1" dirty="0">
                <a:cs typeface="B Nazanin" panose="00000400000000000000" pitchFamily="2" charset="-78"/>
              </a:rPr>
              <a:t>اجراي برنامه هاي جامع پيشگيري از </a:t>
            </a:r>
            <a:r>
              <a:rPr lang="fa-IR" sz="2800" b="1" dirty="0" smtClean="0">
                <a:cs typeface="B Nazanin" panose="00000400000000000000" pitchFamily="2" charset="-78"/>
              </a:rPr>
              <a:t>انتقال </a:t>
            </a:r>
            <a:r>
              <a:rPr lang="fa-IR" sz="2800" b="1" dirty="0">
                <a:cs typeface="B Nazanin" panose="00000400000000000000" pitchFamily="2" charset="-78"/>
              </a:rPr>
              <a:t>اچ آي وي از مادر به نوزاد  به منظور:</a:t>
            </a:r>
            <a:r>
              <a:rPr lang="en-US" sz="2800" dirty="0" smtClean="0">
                <a:cs typeface="B Nazanin" panose="00000400000000000000" pitchFamily="2" charset="-78"/>
              </a:rPr>
              <a:t/>
            </a:r>
            <a:br>
              <a:rPr lang="en-US" sz="2800" dirty="0" smtClean="0">
                <a:cs typeface="B Nazanin" panose="00000400000000000000" pitchFamily="2" charset="-78"/>
              </a:rPr>
            </a:br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6161" y="1905001"/>
            <a:ext cx="9364639" cy="4221163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fa-IR" dirty="0" smtClean="0">
                <a:cs typeface="B Lotus" pitchFamily="2" charset="-78"/>
              </a:rPr>
              <a:t>پيشگيري از ابتلاي زنان و دختران جوان</a:t>
            </a:r>
            <a:endParaRPr lang="en-US" dirty="0" smtClean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dirty="0" smtClean="0">
                <a:cs typeface="B Lotus" pitchFamily="2" charset="-78"/>
              </a:rPr>
              <a:t>پيشگيري از انتقال بيماري از مادران باردار به نوزاد شامل بيماريابي و درمان زنان باردار مبتلا</a:t>
            </a:r>
            <a:endParaRPr lang="en-US" dirty="0" smtClean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dirty="0" smtClean="0">
                <a:cs typeface="B Lotus" pitchFamily="2" charset="-78"/>
              </a:rPr>
              <a:t>ارائه خدمات زايمان ايمن به زنان مبتلا</a:t>
            </a:r>
            <a:endParaRPr lang="en-US" dirty="0" smtClean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dirty="0" smtClean="0">
                <a:cs typeface="B Lotus" pitchFamily="2" charset="-78"/>
              </a:rPr>
              <a:t>پيگيري و مراقبت و درمان نوزادان متولد شده از مادران مبتلا </a:t>
            </a:r>
            <a:endParaRPr lang="en-US" dirty="0" smtClean="0">
              <a:cs typeface="B Lotus" pitchFamily="2" charset="-78"/>
            </a:endParaRPr>
          </a:p>
          <a:p>
            <a:pPr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29523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980728"/>
            <a:ext cx="10468864" cy="2021552"/>
          </a:xfrm>
        </p:spPr>
        <p:txBody>
          <a:bodyPr>
            <a:norm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B Mitra" pitchFamily="2" charset="-78"/>
              </a:rPr>
              <a:t>معرفی</a:t>
            </a:r>
            <a:r>
              <a:rPr lang="fa-IR" sz="4000" b="1" dirty="0" smtClean="0">
                <a:solidFill>
                  <a:srgbClr val="002060"/>
                </a:solidFill>
                <a:cs typeface="B Mitra" pitchFamily="2" charset="-78"/>
              </a:rPr>
              <a:t> برنامه </a:t>
            </a:r>
            <a:r>
              <a:rPr lang="en-US" sz="4000" b="1" dirty="0" smtClean="0">
                <a:solidFill>
                  <a:srgbClr val="002060"/>
                </a:solidFill>
                <a:cs typeface="B Mitra" pitchFamily="2" charset="-78"/>
              </a:rPr>
              <a:t>PMTCT</a:t>
            </a:r>
            <a:r>
              <a:rPr lang="fa-IR" sz="4000" b="1" dirty="0" smtClean="0">
                <a:solidFill>
                  <a:srgbClr val="002060"/>
                </a:solidFill>
                <a:cs typeface="B Mitra" pitchFamily="2" charset="-78"/>
              </a:rPr>
              <a:t> </a:t>
            </a:r>
            <a:endParaRPr lang="fa-IR" sz="4000" b="1" dirty="0">
              <a:solidFill>
                <a:srgbClr val="002060"/>
              </a:solidFill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403" y="4581128"/>
            <a:ext cx="10472928" cy="1656184"/>
          </a:xfrm>
        </p:spPr>
        <p:txBody>
          <a:bodyPr>
            <a:normAutofit/>
          </a:bodyPr>
          <a:lstStyle/>
          <a:p>
            <a:endParaRPr lang="fa-IR" sz="1600" b="1" dirty="0" smtClean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  <a:p>
            <a:r>
              <a:rPr lang="fa-IR" sz="16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 اداره كنترل ايدز و بيماري‌هاي آميزشي</a:t>
            </a:r>
          </a:p>
          <a:p>
            <a:r>
              <a:rPr lang="fa-IR" sz="16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مركز مديريت بيماري‌هاي واگير </a:t>
            </a:r>
          </a:p>
          <a:p>
            <a:r>
              <a:rPr lang="fa-IR" sz="16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بهمن 1395</a:t>
            </a:r>
            <a:endParaRPr lang="fa-IR" sz="1600" b="1" dirty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PMTCT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1" y="2285078"/>
            <a:ext cx="11030144" cy="4100482"/>
          </a:xfrm>
        </p:spPr>
        <p:txBody>
          <a:bodyPr>
            <a:noAutofit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P= </a:t>
            </a:r>
            <a:r>
              <a:rPr lang="en-US" b="1" dirty="0" smtClean="0"/>
              <a:t>Prevention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M= </a:t>
            </a:r>
            <a:r>
              <a:rPr lang="en-US" b="1" dirty="0" smtClean="0"/>
              <a:t>Mother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T=</a:t>
            </a:r>
            <a:r>
              <a:rPr lang="en-US" b="1" dirty="0" smtClean="0"/>
              <a:t> To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C= </a:t>
            </a:r>
            <a:r>
              <a:rPr lang="en-US" b="1" dirty="0" smtClean="0"/>
              <a:t>Child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T= </a:t>
            </a:r>
            <a:r>
              <a:rPr lang="en-US" b="1" dirty="0" smtClean="0"/>
              <a:t>Transmission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پیشگیری از انتقال اچ آی وی از مادر به کودک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69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9601200" cy="14478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تأکید بر توجه به</a:t>
            </a:r>
            <a:endParaRPr lang="en-US" altLang="ja-JP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3643282"/>
          </a:xfrm>
        </p:spPr>
        <p:txBody>
          <a:bodyPr>
            <a:normAutofit fontScale="92500" lnSpcReduction="20000"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00808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ctr" rtl="1">
              <a:buClr>
                <a:srgbClr val="008080"/>
              </a:buClr>
              <a:buSzPct val="80000"/>
              <a:buNone/>
            </a:pPr>
            <a:r>
              <a:rPr lang="fa-I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پیش گیری از انتقال اچ آی وی از مادر به نوزاد</a:t>
            </a:r>
          </a:p>
          <a:p>
            <a:pPr algn="ctr" rtl="1">
              <a:buClr>
                <a:srgbClr val="008080"/>
              </a:buClr>
              <a:buSzPct val="80000"/>
              <a:buNone/>
            </a:pPr>
            <a:r>
              <a:rPr lang="fa-I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 به عنوان یک راه برد ملی</a:t>
            </a:r>
          </a:p>
          <a:p>
            <a:pPr algn="ctr">
              <a:buClr>
                <a:srgbClr val="008080"/>
              </a:buClr>
              <a:buSzPct val="80000"/>
              <a:buNone/>
            </a:pPr>
            <a:endParaRPr lang="en-US" sz="4400" b="1" dirty="0" smtClean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Clr>
                <a:srgbClr val="008080"/>
              </a:buClr>
              <a:buSzPct val="80000"/>
              <a:buNone/>
            </a:pPr>
            <a:r>
              <a:rPr lang="fa-I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P/E MTCT</a:t>
            </a: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5014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2441" y="37161"/>
            <a:ext cx="10323896" cy="1752599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چرا موضوع پيشگيري از انتقال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HIV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 از مادر به كودك از اولويت ويژه برخوردار است؟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33143" y="1889760"/>
            <a:ext cx="10737081" cy="4693920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تعداد زنان مبتلا به عفونت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رو به افزايش گذاشته است.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بارداري در زنان مبتلا به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نياز به مراقبت هاي ويژه براي مادر و كودك دارد.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مادر مبتلا به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بايد تا پايان عمر تحت درمان باشد.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تعداد مادران مبتلاي شناسايي شده بسيار كمتر از حد انتظار بوده است.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پيشگيري از انتقال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از مادر به كودك در برنامه تحول سلامت كشور قرار گرفته است.</a:t>
            </a:r>
          </a:p>
        </p:txBody>
      </p:sp>
    </p:spTree>
    <p:extLst>
      <p:ext uri="{BB962C8B-B14F-4D97-AF65-F5344CB8AC3E}">
        <p14:creationId xmlns:p14="http://schemas.microsoft.com/office/powerpoint/2010/main" xmlns="" val="1414262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اهداف 90-90-90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31504" y="37160"/>
            <a:ext cx="8579296" cy="6820839"/>
          </a:xfrm>
        </p:spPr>
        <p:txBody>
          <a:bodyPr/>
          <a:lstStyle/>
          <a:p>
            <a:pPr marL="1211263" indent="-514350">
              <a:buFont typeface="Wingdings" pitchFamily="2" charset="2"/>
              <a:buChar char="Ø"/>
            </a:pPr>
            <a:r>
              <a:rPr lang="fa-IR" sz="2800" dirty="0">
                <a:cs typeface="B Mitra" pitchFamily="2" charset="-78"/>
              </a:rPr>
              <a:t>90% مبتلايان از ابتلاي خودآگاه باشند.</a:t>
            </a:r>
          </a:p>
          <a:p>
            <a:pPr marL="1211263" indent="-514350">
              <a:buFont typeface="Wingdings" pitchFamily="2" charset="2"/>
              <a:buChar char="Ø"/>
            </a:pPr>
            <a:r>
              <a:rPr lang="fa-IR" sz="2800" dirty="0">
                <a:cs typeface="B Mitra" pitchFamily="2" charset="-78"/>
              </a:rPr>
              <a:t>90% افرادي كه از ابتلاي خودآگاه هستند تحت مراقبت و درمان باشند.</a:t>
            </a:r>
          </a:p>
          <a:p>
            <a:pPr marL="1211263" indent="-514350">
              <a:buFont typeface="Wingdings" pitchFamily="2" charset="2"/>
              <a:buChar char="Ø"/>
            </a:pPr>
            <a:r>
              <a:rPr lang="fa-IR" sz="2800" dirty="0">
                <a:cs typeface="B Mitra" pitchFamily="2" charset="-78"/>
              </a:rPr>
              <a:t>90% كساني كه تحت درمان هستند تكثير ويروس به حداقل رسيده باشد.</a:t>
            </a:r>
          </a:p>
          <a:p>
            <a:pPr marL="1211263" indent="-514350">
              <a:buNone/>
            </a:pPr>
            <a:r>
              <a:rPr lang="fa-IR" sz="2800" dirty="0">
                <a:cs typeface="B Mitra" pitchFamily="2" charset="-78"/>
              </a:rPr>
              <a:t>(اين ميزان هم اكنون حدود 20% است.)</a:t>
            </a:r>
          </a:p>
          <a:p>
            <a:pPr marL="1211263" indent="-514350">
              <a:buNone/>
            </a:pPr>
            <a:endParaRPr lang="fa-IR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4572000"/>
            <a:ext cx="815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06460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چرا پيشگيري از انتقال عفونت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HIV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 از مادر به كودك يكي از مهم ترين هدف هاي ماست؟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2204864"/>
            <a:ext cx="10972800" cy="3266296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اين هدف كاملاً قابل دستيابي بوده به شرطي كه مادر مبتلا به عفونت هر چه سريع تر شناسايي و بلافاصله براي تمام دوران بارداري، زايمان و حتي پس از آن تا پايان عمر تحت درمان قرار گيرد.</a:t>
            </a:r>
          </a:p>
        </p:txBody>
      </p:sp>
      <p:pic>
        <p:nvPicPr>
          <p:cNvPr id="4" name="Picture 3" descr="movafagh_1.jpg"/>
          <p:cNvPicPr>
            <a:picLocks noChangeAspect="1"/>
          </p:cNvPicPr>
          <p:nvPr/>
        </p:nvPicPr>
        <p:blipFill>
          <a:blip r:embed="rId2" cstate="print"/>
          <a:srcRect l="3571" t="3960" r="8333" b="6515"/>
          <a:stretch>
            <a:fillRect/>
          </a:stretch>
        </p:blipFill>
        <p:spPr>
          <a:xfrm>
            <a:off x="815413" y="4913922"/>
            <a:ext cx="3552395" cy="161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1197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852704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اهداف برنامه </a:t>
            </a:r>
            <a:r>
              <a:rPr lang="en-US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PMTCT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5651" y="2060848"/>
            <a:ext cx="10668000" cy="4184376"/>
          </a:xfrm>
        </p:spPr>
        <p:txBody>
          <a:bodyPr/>
          <a:lstStyle/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افزایش دسترسی و استفاده از خدمات کلیدی</a:t>
            </a:r>
            <a:r>
              <a:rPr lang="en-US" altLang="en-US" sz="2000" b="1" i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altLang="en-US" sz="2000" b="1" i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و سلامت باروری</a:t>
            </a:r>
            <a:endParaRPr lang="en-US" altLang="en-US" sz="2000" b="1" i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دسترسی بیشتر افراد مبتلا به</a:t>
            </a:r>
            <a:r>
              <a:rPr lang="en-US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 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و بیماری های آمیزشی به خدمات سلامت </a:t>
            </a:r>
            <a:r>
              <a:rPr lang="fa-IR" altLang="en-US" sz="2000" b="1" dirty="0" err="1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جنسي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و سلامت </a:t>
            </a:r>
            <a:r>
              <a:rPr lang="fa-IR" altLang="en-US" sz="2000" b="1" dirty="0" err="1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باروري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متناسب با نیاز آنان</a:t>
            </a:r>
            <a:endParaRPr lang="en-US" altLang="en-US" sz="20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کاستن از بار انگ و تبعیض</a:t>
            </a:r>
            <a:r>
              <a:rPr lang="en-US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 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افزایش تاثیر و کارآیی </a:t>
            </a:r>
            <a:r>
              <a:rPr lang="fa-IR" altLang="en-US" sz="2000" b="1" dirty="0" err="1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برنامه‌ها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</a:t>
            </a:r>
            <a:endParaRPr lang="en-US" altLang="en-US" sz="24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95E3769-42E2-4982-92A1-2A6D13467676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31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6840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924712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مزایای برنامه </a:t>
            </a:r>
            <a:r>
              <a:rPr lang="en-US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PMTCT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09600" y="2276872"/>
            <a:ext cx="10972800" cy="4047728"/>
          </a:xfrm>
        </p:spPr>
        <p:txBody>
          <a:bodyPr>
            <a:normAutofit/>
          </a:bodyPr>
          <a:lstStyle/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وجود شبکه فراگیر ارایه خدمت در اکثریت قریب به اتفاق مناطق کشور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استقرار یافته بودن برنامه های سلامت باروری در نظام ارایه خدمت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بهره گیری جمعیت قابل توجهی از جامعه از خدمات سلامت باروری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قابلیت ارایه خدمات ادغام یافته برای پیشگیری از انتقال در افراد با رفتارهای پرخطر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FEFAF67-3AD6-42CA-A6FB-D1EDE976320B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32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35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852704"/>
          </a:xfrm>
        </p:spPr>
        <p:txBody>
          <a:bodyPr>
            <a:normAutofit/>
          </a:bodyPr>
          <a:lstStyle/>
          <a:p>
            <a:pPr algn="ctr"/>
            <a:r>
              <a:rPr lang="fa-IR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مزایای برنامه </a:t>
            </a:r>
            <a:r>
              <a:rPr lang="en-US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PMTCT</a:t>
            </a:r>
            <a:r>
              <a:rPr lang="fa-IR" altLang="en-US" sz="2400" dirty="0" smtClean="0">
                <a:solidFill>
                  <a:srgbClr val="C00000"/>
                </a:solidFill>
                <a:cs typeface="B Mitra" pitchFamily="2" charset="-78"/>
              </a:rPr>
              <a:t>(ادامه)</a:t>
            </a:r>
            <a:endParaRPr lang="en-US" sz="24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8840"/>
            <a:ext cx="11277600" cy="4089514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امکان پذیر شدن کاهش انتقال از مادر به نوزاد تا حد 2-1% در دوران بارداری و زایمان در مقایسه با شاخص 40-25 درصدی گذشته</a:t>
            </a:r>
          </a:p>
          <a:p>
            <a:pPr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ارایه </a:t>
            </a:r>
            <a:r>
              <a:rPr lang="fa-IR" altLang="en-US" sz="2000" b="1" dirty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خدمات ارزیابی و مشاوره برای تشخیص زودرس افراد باردار </a:t>
            </a:r>
            <a:r>
              <a:rPr lang="en-US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HIV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مثبت</a:t>
            </a:r>
            <a:endParaRPr lang="fa-IR" altLang="en-US" sz="2000" b="1" dirty="0">
              <a:solidFill>
                <a:schemeClr val="accent3">
                  <a:lumMod val="50000"/>
                </a:schemeClr>
              </a:solidFill>
              <a:latin typeface="Garamond" panose="02020404030301010803" pitchFamily="18" charset="0"/>
              <a:cs typeface="B Mitra" pitchFamily="2" charset="-78"/>
            </a:endParaRPr>
          </a:p>
          <a:p>
            <a:pPr eaLnBrk="1" hangingPunct="1">
              <a:lnSpc>
                <a:spcPct val="200000"/>
              </a:lnSpc>
            </a:pPr>
            <a:r>
              <a:rPr lang="fa-IR" altLang="en-US" sz="2000" b="1" dirty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تامین مراقبت های دوران بارداری برای افراد تحت 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درمان</a:t>
            </a:r>
            <a:endParaRPr lang="en-US" altLang="en-US" sz="2000" b="1" dirty="0">
              <a:solidFill>
                <a:schemeClr val="accent3">
                  <a:lumMod val="50000"/>
                </a:schemeClr>
              </a:solidFill>
              <a:latin typeface="Garamond" panose="02020404030301010803" pitchFamily="18" charset="0"/>
              <a:cs typeface="B Mitra" pitchFamily="2" charset="-78"/>
            </a:endParaRPr>
          </a:p>
          <a:p>
            <a:pPr>
              <a:lnSpc>
                <a:spcPct val="200000"/>
              </a:lnSpc>
            </a:pP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44DA59-58FB-429C-8DAB-064AEBABCAE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219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9936480" cy="15240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اصول کلی</a:t>
            </a:r>
            <a:endParaRPr lang="en-US" altLang="ja-JP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3810922"/>
          </a:xfrm>
        </p:spPr>
        <p:txBody>
          <a:bodyPr>
            <a:normAutofit fontScale="92500" lnSpcReduction="10000"/>
          </a:bodyPr>
          <a:lstStyle/>
          <a:p>
            <a:pPr algn="r" rtl="1">
              <a:buClr>
                <a:srgbClr val="FF0000"/>
              </a:buClr>
              <a:buSzPct val="80000"/>
              <a:buNone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پیش گیری از ابتلاء به اچ آی وی و بیماری های آمیزشی در زنان در سنین باروری 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پیش گیری از حاملگی های ناخواسته در مادران مبتلاء به اچ آی وی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پیش گیری از انتقال اچ آی وی از مادران باردار مبتلاء به نوزادان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تأمین نظام مراقبت اچ آی وی و </a:t>
            </a:r>
            <a:r>
              <a:rPr lang="en-US" sz="2400" dirty="0" smtClean="0">
                <a:cs typeface="B Lotus" pitchFamily="2" charset="-78"/>
              </a:rPr>
              <a:t>STI</a:t>
            </a:r>
            <a:r>
              <a:rPr lang="fa-IR" sz="2400" dirty="0" smtClean="0">
                <a:cs typeface="B Lotus" pitchFamily="2" charset="-78"/>
              </a:rPr>
              <a:t> و درمان لازم برای مادران مبتلاء و نوزادان </a:t>
            </a:r>
            <a:endParaRPr lang="en-US" sz="24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4995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548680"/>
            <a:ext cx="10232059" cy="9144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تأکید بر توجه به</a:t>
            </a:r>
            <a:endParaRPr lang="en-US" altLang="ja-JP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10668000" cy="4554354"/>
          </a:xfrm>
        </p:spPr>
        <p:txBody>
          <a:bodyPr>
            <a:normAutofit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b="1" dirty="0" smtClean="0">
                <a:solidFill>
                  <a:srgbClr val="C00000"/>
                </a:solidFill>
                <a:cs typeface="B Compset" pitchFamily="2" charset="-78"/>
              </a:rPr>
              <a:t>پیوند برنامه های سلامت باروری و برنامه های کنترل اچ آی وی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dirty="0" smtClean="0">
              <a:cs typeface="B Compset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dirty="0" smtClean="0">
                <a:cs typeface="B Compset" pitchFamily="2" charset="-78"/>
              </a:rPr>
              <a:t>تقویت نظام مراقبت و درمان بیماری های آمیزشی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dirty="0" smtClean="0">
              <a:cs typeface="B Compset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dirty="0">
                <a:cs typeface="B Compset" pitchFamily="2" charset="-78"/>
              </a:rPr>
              <a:t>جلب مشارکت بخش خصوصی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dirty="0" smtClean="0">
              <a:cs typeface="B Compset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dirty="0" smtClean="0">
                <a:cs typeface="B Compset" pitchFamily="2" charset="-78"/>
              </a:rPr>
              <a:t>تقویت نظام ارجاع </a:t>
            </a:r>
            <a:endParaRPr lang="en-US" dirty="0" smtClean="0">
              <a:cs typeface="B Compset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186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403" y="764704"/>
            <a:ext cx="9841917" cy="9144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تأکید بر توجه به</a:t>
            </a:r>
            <a:endParaRPr lang="en-US" altLang="ja-JP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000" b="1" dirty="0" smtClean="0">
              <a:solidFill>
                <a:srgbClr val="006666"/>
              </a:solidFill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endParaRPr lang="fa-IR" b="1" dirty="0" smtClean="0">
              <a:cs typeface="B Compset" pitchFamily="2" charset="-78"/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b="1" dirty="0" smtClean="0">
                <a:cs typeface="B Compset" pitchFamily="2" charset="-78"/>
              </a:rPr>
              <a:t>      تشخیص به هنگام </a:t>
            </a:r>
          </a:p>
          <a:p>
            <a:pPr algn="r" rtl="1">
              <a:buClr>
                <a:srgbClr val="008080"/>
              </a:buClr>
              <a:buSzPct val="80000"/>
              <a:buNone/>
            </a:pPr>
            <a:endParaRPr lang="fa-IR" b="1" dirty="0" smtClean="0">
              <a:cs typeface="B Compset" pitchFamily="2" charset="-78"/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b="1" dirty="0" smtClean="0">
                <a:cs typeface="B Compset" pitchFamily="2" charset="-78"/>
              </a:rPr>
              <a:t>                 شروع به موقع مراقبت و درمان </a:t>
            </a: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b="1" dirty="0" smtClean="0">
                <a:cs typeface="B Compset" pitchFamily="2" charset="-78"/>
              </a:rPr>
              <a:t>   </a:t>
            </a: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b="1" dirty="0" smtClean="0">
                <a:cs typeface="B Compset" pitchFamily="2" charset="-78"/>
              </a:rPr>
              <a:t>                                                  ماندگاری بر درمان</a:t>
            </a:r>
            <a:endParaRPr lang="en-US" b="1" dirty="0" smtClean="0">
              <a:cs typeface="B Compset" pitchFamily="2" charset="-78"/>
            </a:endParaRPr>
          </a:p>
          <a:p>
            <a:pPr algn="r" rtl="1">
              <a:buNone/>
            </a:pPr>
            <a:endParaRPr lang="en-US" sz="1600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984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012680" cy="17526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مداخلات پیش بینی شده</a:t>
            </a:r>
            <a:endParaRPr lang="en-US" altLang="ja-JP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پیش از بارداری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بارداری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زایمان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شیردهی</a:t>
            </a:r>
            <a:endParaRPr lang="en-US" sz="28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699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0174224" cy="1219200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گروه اصلی هدف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336" y="1527048"/>
            <a:ext cx="11338560" cy="4572000"/>
          </a:xfrm>
        </p:spPr>
        <p:txBody>
          <a:bodyPr>
            <a:normAutofit lnSpcReduction="10000"/>
          </a:bodyPr>
          <a:lstStyle/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Badr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در سنين دبيرستان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خارج از مدرسه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دانشجو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در شرف ازدواج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زنان بيشتر در معرض خطر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زنان متأهل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نوزادان و شیرخواران</a:t>
            </a:r>
          </a:p>
          <a:p>
            <a:pPr>
              <a:buNone/>
            </a:pPr>
            <a:endParaRPr lang="fa-IR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6545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1 : دوران پیش از بارداری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10972800" cy="43434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افزايش آگاهي در خصوص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HIV/AIDS</a:t>
            </a: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و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STIs</a:t>
            </a:r>
            <a:endParaRPr lang="fa-IR" sz="2800" b="1" dirty="0" smtClean="0">
              <a:solidFill>
                <a:srgbClr val="C00000"/>
              </a:solidFill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جلسات آموزشي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در مدارس 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در دانشگاه ها  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درمانگاه بهداشت خانواده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بيمارستان ها</a:t>
            </a: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آموزش در جلسات مشاوره قبل از ازدواج</a:t>
            </a:r>
          </a:p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ارائه خدمات پيشگيري و كاهش آسيب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ارائه خدمات سلامت باروری به هر مراجعه كننده بدون توجه به وضعيت تأهل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شناسايي و پيگيري افراد بيشتر در معرض خطر</a:t>
            </a:r>
          </a:p>
        </p:txBody>
      </p:sp>
      <p:pic>
        <p:nvPicPr>
          <p:cNvPr id="5" name="Content Placeholder 4" descr="enjoy-GRAPHIC-ESSA-MALK-640x48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03202" y="2514600"/>
            <a:ext cx="436879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4400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3189" y="2169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b="1" dirty="0">
                <a:solidFill>
                  <a:srgbClr val="C00000"/>
                </a:solidFill>
                <a:cs typeface="B Nazanin" panose="00000400000000000000" pitchFamily="2" charset="-78"/>
              </a:rPr>
              <a:t>فعالیتهای انجام شده در زمینه افزایش بیماریابی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و مراقبت و درمان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959" y="1828800"/>
            <a:ext cx="10368365" cy="5029200"/>
          </a:xfrm>
        </p:spPr>
        <p:txBody>
          <a:bodyPr>
            <a:normAutofit/>
          </a:bodyPr>
          <a:lstStyle/>
          <a:p>
            <a:pPr>
              <a:buSzPct val="70000"/>
              <a:buFont typeface="Wingdings" panose="05000000000000000000" pitchFamily="2" charset="2"/>
              <a:buChar char="q"/>
            </a:pPr>
            <a:r>
              <a:rPr lang="fa-IR" sz="3200" dirty="0" smtClean="0">
                <a:cs typeface="B Nazanin" panose="00000400000000000000" pitchFamily="2" charset="-78"/>
              </a:rPr>
              <a:t>ادغام </a:t>
            </a:r>
            <a:r>
              <a:rPr lang="fa-IR" sz="3200" dirty="0">
                <a:cs typeface="B Nazanin" panose="00000400000000000000" pitchFamily="2" charset="-78"/>
              </a:rPr>
              <a:t>برنامه </a:t>
            </a:r>
            <a:r>
              <a:rPr lang="en-US" sz="3200" dirty="0">
                <a:cs typeface="B Nazanin" panose="00000400000000000000" pitchFamily="2" charset="-78"/>
              </a:rPr>
              <a:t>HIV/AIDS </a:t>
            </a:r>
            <a:r>
              <a:rPr lang="fa-IR" sz="3200" dirty="0">
                <a:cs typeface="B Nazanin" panose="00000400000000000000" pitchFamily="2" charset="-78"/>
              </a:rPr>
              <a:t>  </a:t>
            </a:r>
            <a:r>
              <a:rPr lang="fa-IR" sz="3200" dirty="0" smtClean="0">
                <a:cs typeface="B Nazanin" panose="00000400000000000000" pitchFamily="2" charset="-78"/>
              </a:rPr>
              <a:t>در نظام </a:t>
            </a:r>
            <a:r>
              <a:rPr lang="fa-IR" sz="3200" dirty="0">
                <a:cs typeface="B Nazanin" panose="00000400000000000000" pitchFamily="2" charset="-78"/>
              </a:rPr>
              <a:t>سلامت </a:t>
            </a:r>
          </a:p>
          <a:p>
            <a:pPr algn="r" rtl="1">
              <a:buSzPct val="70000"/>
              <a:buFont typeface="Wingdings" panose="05000000000000000000" pitchFamily="2" charset="2"/>
              <a:buChar char="q"/>
            </a:pPr>
            <a:r>
              <a:rPr lang="fa-IR" sz="3200" dirty="0" smtClean="0">
                <a:latin typeface="+mj-lt"/>
                <a:ea typeface="+mj-ea"/>
                <a:cs typeface="B Nazanin" panose="00000400000000000000" pitchFamily="2" charset="-78"/>
              </a:rPr>
              <a:t>تقویت فعالیت های آزمایشگاه های قطب نظام تشخیصی تخصصی اچ آی وی</a:t>
            </a:r>
          </a:p>
          <a:p>
            <a:pPr algn="r" rtl="1">
              <a:buSzPct val="70000"/>
              <a:buFont typeface="Wingdings" panose="05000000000000000000" pitchFamily="2" charset="2"/>
              <a:buChar char="q"/>
            </a:pPr>
            <a:r>
              <a:rPr lang="fa-IR" sz="3200" dirty="0" smtClean="0">
                <a:latin typeface="+mj-lt"/>
                <a:ea typeface="+mj-ea"/>
                <a:cs typeface="B Nazanin" panose="00000400000000000000" pitchFamily="2" charset="-78"/>
              </a:rPr>
              <a:t>برنامه جامع ارتقای نظام مراقبت و درمان اچ آی وی</a:t>
            </a:r>
            <a:endParaRPr lang="en-US" sz="3200" dirty="0" smtClean="0">
              <a:latin typeface="+mj-lt"/>
              <a:ea typeface="+mj-ea"/>
              <a:cs typeface="B Nazanin" panose="00000400000000000000" pitchFamily="2" charset="-78"/>
            </a:endParaRPr>
          </a:p>
          <a:p>
            <a:pPr algn="r" rtl="1">
              <a:buSzPct val="70000"/>
              <a:buFont typeface="Wingdings" panose="05000000000000000000" pitchFamily="2" charset="2"/>
              <a:buChar char="q"/>
            </a:pPr>
            <a:r>
              <a:rPr lang="fa-IR" sz="3200" b="1" dirty="0" smtClean="0">
                <a:solidFill>
                  <a:srgbClr val="C00000"/>
                </a:solidFill>
                <a:latin typeface="+mj-lt"/>
                <a:ea typeface="+mj-ea"/>
                <a:cs typeface="B Nazanin" panose="00000400000000000000" pitchFamily="2" charset="-78"/>
              </a:rPr>
              <a:t>اجرای برنامه </a:t>
            </a:r>
            <a:r>
              <a:rPr lang="en-US" sz="3200" b="1" dirty="0" smtClean="0">
                <a:solidFill>
                  <a:srgbClr val="C00000"/>
                </a:solidFill>
                <a:latin typeface="+mj-lt"/>
                <a:ea typeface="+mj-ea"/>
                <a:cs typeface="B Nazanin" panose="00000400000000000000" pitchFamily="2" charset="-78"/>
              </a:rPr>
              <a:t>PMTCT</a:t>
            </a:r>
          </a:p>
        </p:txBody>
      </p:sp>
    </p:spTree>
    <p:extLst>
      <p:ext uri="{BB962C8B-B14F-4D97-AF65-F5344CB8AC3E}">
        <p14:creationId xmlns:p14="http://schemas.microsoft.com/office/powerpoint/2010/main" xmlns="" val="154497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0584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2 : دوران بارداری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25040"/>
            <a:ext cx="11353800" cy="440436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افزايش آگاهي در خصوص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HIV/AIDS</a:t>
            </a: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و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STIs</a:t>
            </a:r>
            <a:endParaRPr lang="fa-IR" sz="2000" dirty="0" smtClean="0">
              <a:cs typeface="B Badr" pitchFamily="2" charset="-78"/>
            </a:endParaRPr>
          </a:p>
          <a:p>
            <a:pPr algn="r" rtl="1">
              <a:buClr>
                <a:srgbClr val="FFC000"/>
              </a:buClr>
              <a:buSzPct val="6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آموزش كاهش آسيب و نحوه استفاده از كاندوم در بسته هاي آموزشي ”دانستني‌هاي لازم براي زوج‌هاي جوان برای پیشگیری از اچ آی وی و بیماری های آمیزشی“</a:t>
            </a:r>
          </a:p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ارائه خدمات پیش گیری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ارائه خدمات سلامت خانواده به هر مراجعه كننده بدون توجه به وضعيت تأهل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ارزیابی اچ آی وی و </a:t>
            </a:r>
            <a:r>
              <a:rPr lang="en-US" sz="2000" dirty="0" smtClean="0">
                <a:cs typeface="B Badr" pitchFamily="2" charset="-78"/>
              </a:rPr>
              <a:t>STIs</a:t>
            </a: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 محافظت دوگانه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ارزیابی همسر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درمان و یا پروفیلاکسی اچ آی وی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شرایط ختم ایمن بارداری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نظام ارجاع</a:t>
            </a:r>
          </a:p>
        </p:txBody>
      </p:sp>
      <p:pic>
        <p:nvPicPr>
          <p:cNvPr id="5" name="Content Placeholder 4" descr="Zeroredribonbar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04032">
            <a:off x="453985" y="4604241"/>
            <a:ext cx="2436113" cy="187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243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688848"/>
            <a:ext cx="1007364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3 : دوران زایمان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10972800" cy="46482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C00000"/>
                </a:solidFill>
                <a:cs typeface="B Badr" pitchFamily="2" charset="-78"/>
              </a:rPr>
              <a:t>ارائه خدمات پیش گیری</a:t>
            </a:r>
          </a:p>
          <a:p>
            <a:pPr lvl="1" algn="r" rtl="1">
              <a:buClr>
                <a:srgbClr val="FFC000"/>
              </a:buClr>
              <a:buSzPct val="80000"/>
              <a:buNone/>
            </a:pP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ارزیابی اچ آی وی و </a:t>
            </a:r>
            <a:r>
              <a:rPr lang="en-US" sz="2800" dirty="0" smtClean="0">
                <a:cs typeface="B Badr" pitchFamily="2" charset="-78"/>
              </a:rPr>
              <a:t>STIs</a:t>
            </a:r>
            <a:r>
              <a:rPr lang="fa-IR" sz="2800" dirty="0" smtClean="0">
                <a:cs typeface="B Badr" pitchFamily="2" charset="-78"/>
              </a:rPr>
              <a:t>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زایمان ایمن /  </a:t>
            </a:r>
            <a:r>
              <a:rPr lang="en-US" sz="2800" dirty="0" smtClean="0">
                <a:cs typeface="B Badr" pitchFamily="2" charset="-78"/>
              </a:rPr>
              <a:t>CS</a:t>
            </a:r>
            <a:endParaRPr lang="fa-IR" sz="28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احتیاطات استاندارد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ارزیابی همسر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نظام ارجاع</a:t>
            </a:r>
          </a:p>
        </p:txBody>
      </p:sp>
      <p:pic>
        <p:nvPicPr>
          <p:cNvPr id="5" name="Picture 2" descr="C:\Users\Pendar\Desktop\imag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" y="2743200"/>
            <a:ext cx="6096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332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4 : دوران پس از زایمان و شیر دهی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10972800" cy="46482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C00000"/>
                </a:solidFill>
                <a:cs typeface="B Badr" pitchFamily="2" charset="-78"/>
              </a:rPr>
              <a:t>ارائه خدمات پیش گیری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پروفیلاکسی نوزاد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ارزیابی نوزاد /   </a:t>
            </a:r>
            <a:r>
              <a:rPr lang="en-US" sz="2800" dirty="0" smtClean="0">
                <a:cs typeface="B Badr" pitchFamily="2" charset="-78"/>
              </a:rPr>
              <a:t>EID</a:t>
            </a:r>
            <a:endParaRPr lang="fa-IR" sz="28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احتیاطات استاندارد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تغذیه با </a:t>
            </a:r>
            <a:r>
              <a:rPr lang="en-US" sz="2800" dirty="0" smtClean="0">
                <a:cs typeface="B Badr" pitchFamily="2" charset="-78"/>
              </a:rPr>
              <a:t>Formula</a:t>
            </a:r>
            <a:endParaRPr lang="fa-IR" sz="28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نظام ارجاع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" y="2819400"/>
            <a:ext cx="5994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713272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895600"/>
            <a:ext cx="10363200" cy="32004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fa-IR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با امید به حرکت </a:t>
            </a:r>
            <a:r>
              <a:rPr lang="fa-IR" altLang="en-US" sz="3200" b="1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اثر بخش </a:t>
            </a:r>
            <a:r>
              <a:rPr lang="fa-IR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در راستای حذف پدیده انتقال </a:t>
            </a:r>
            <a:r>
              <a:rPr lang="en-US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HIV</a:t>
            </a:r>
            <a:r>
              <a:rPr lang="fa-IR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از مادر به نوزاد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13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untitle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091" r="16599" b="9155"/>
          <a:stretch>
            <a:fillRect/>
          </a:stretch>
        </p:blipFill>
        <p:spPr bwMode="auto">
          <a:xfrm>
            <a:off x="1959339" y="2348881"/>
            <a:ext cx="3656608" cy="257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823200" y="2457470"/>
            <a:ext cx="25508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از توجه شما متشکرم</a:t>
            </a:r>
          </a:p>
        </p:txBody>
      </p:sp>
    </p:spTree>
    <p:extLst>
      <p:ext uri="{BB962C8B-B14F-4D97-AF65-F5344CB8AC3E}">
        <p14:creationId xmlns:p14="http://schemas.microsoft.com/office/powerpoint/2010/main" xmlns="" val="321543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1789761"/>
            <a:ext cx="10737081" cy="32189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نحوه عملیاتی نمودن برنامه، معرفی گردش کار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9322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7860" y="2183641"/>
            <a:ext cx="10737081" cy="44402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600" dirty="0" err="1" smtClean="0">
                <a:cs typeface="B Nazanin" panose="00000400000000000000" pitchFamily="2" charset="-78"/>
              </a:rPr>
              <a:t>هماهنگي</a:t>
            </a:r>
            <a:r>
              <a:rPr lang="fa-IR" sz="2600" dirty="0" smtClean="0">
                <a:cs typeface="B Nazanin" panose="00000400000000000000" pitchFamily="2" charset="-78"/>
              </a:rPr>
              <a:t> سه </a:t>
            </a:r>
            <a:r>
              <a:rPr lang="fa-IR" sz="2600" dirty="0" err="1">
                <a:cs typeface="B Nazanin" panose="00000400000000000000" pitchFamily="2" charset="-78"/>
              </a:rPr>
              <a:t>مدير</a:t>
            </a:r>
            <a:r>
              <a:rPr lang="fa-IR" sz="2600" dirty="0">
                <a:cs typeface="B Nazanin" panose="00000400000000000000" pitchFamily="2" charset="-78"/>
              </a:rPr>
              <a:t> گروه </a:t>
            </a:r>
            <a:r>
              <a:rPr lang="fa-IR" sz="2600" dirty="0" err="1">
                <a:cs typeface="B Nazanin" panose="00000400000000000000" pitchFamily="2" charset="-78"/>
              </a:rPr>
              <a:t>بيماري</a:t>
            </a:r>
            <a:r>
              <a:rPr lang="fa-IR" sz="2600" dirty="0">
                <a:cs typeface="B Nazanin" panose="00000400000000000000" pitchFamily="2" charset="-78"/>
              </a:rPr>
              <a:t> ها، بهداشت خانواده، و گسترش </a:t>
            </a:r>
            <a:r>
              <a:rPr lang="fa-IR" sz="2600" dirty="0" err="1">
                <a:cs typeface="B Nazanin" panose="00000400000000000000" pitchFamily="2" charset="-78"/>
              </a:rPr>
              <a:t>شبكه</a:t>
            </a:r>
            <a:r>
              <a:rPr lang="fa-IR" sz="2600" dirty="0">
                <a:cs typeface="B Nazanin" panose="00000400000000000000" pitchFamily="2" charset="-78"/>
              </a:rPr>
              <a:t> </a:t>
            </a:r>
            <a:r>
              <a:rPr lang="fa-IR" sz="2600" dirty="0" err="1">
                <a:cs typeface="B Nazanin" panose="00000400000000000000" pitchFamily="2" charset="-78"/>
              </a:rPr>
              <a:t>براي</a:t>
            </a:r>
            <a:r>
              <a:rPr lang="fa-IR" sz="2600" dirty="0">
                <a:cs typeface="B Nazanin" panose="00000400000000000000" pitchFamily="2" charset="-78"/>
              </a:rPr>
              <a:t> </a:t>
            </a:r>
            <a:r>
              <a:rPr lang="fa-IR" sz="2600" dirty="0" err="1">
                <a:cs typeface="B Nazanin" panose="00000400000000000000" pitchFamily="2" charset="-78"/>
              </a:rPr>
              <a:t>تدوين</a:t>
            </a:r>
            <a:r>
              <a:rPr lang="fa-IR" sz="2600" dirty="0">
                <a:cs typeface="B Nazanin" panose="00000400000000000000" pitchFamily="2" charset="-78"/>
              </a:rPr>
              <a:t> برنامه </a:t>
            </a:r>
            <a:r>
              <a:rPr lang="fa-IR" sz="2600" dirty="0" err="1">
                <a:cs typeface="B Nazanin" panose="00000400000000000000" pitchFamily="2" charset="-78"/>
              </a:rPr>
              <a:t>عملياتي</a:t>
            </a:r>
            <a:r>
              <a:rPr lang="fa-IR" sz="2600" dirty="0">
                <a:cs typeface="B Nazanin" panose="00000400000000000000" pitchFamily="2" charset="-78"/>
              </a:rPr>
              <a:t> </a:t>
            </a:r>
            <a:r>
              <a:rPr lang="fa-IR" sz="2600" dirty="0" smtClean="0">
                <a:cs typeface="B Nazanin" panose="00000400000000000000" pitchFamily="2" charset="-78"/>
              </a:rPr>
              <a:t>شامل:</a:t>
            </a:r>
          </a:p>
          <a:p>
            <a:pPr lvl="1">
              <a:lnSpc>
                <a:spcPct val="160000"/>
              </a:lnSpc>
            </a:pPr>
            <a:r>
              <a:rPr lang="fa-IR" sz="2300" dirty="0" smtClean="0">
                <a:cs typeface="B Nazanin" panose="00000400000000000000" pitchFamily="2" charset="-78"/>
              </a:rPr>
              <a:t>برآورد تعداد زن باردار در هر سال به </a:t>
            </a:r>
            <a:r>
              <a:rPr lang="fa-IR" sz="2300" dirty="0">
                <a:cs typeface="B Nazanin" panose="00000400000000000000" pitchFamily="2" charset="-78"/>
              </a:rPr>
              <a:t>تفکیک شهرستان</a:t>
            </a:r>
            <a:endParaRPr lang="en-US" sz="2100" dirty="0">
              <a:cs typeface="B Nazanin" panose="00000400000000000000" pitchFamily="2" charset="-78"/>
            </a:endParaRPr>
          </a:p>
          <a:p>
            <a:pPr lvl="1">
              <a:lnSpc>
                <a:spcPct val="160000"/>
              </a:lnSpc>
            </a:pPr>
            <a:r>
              <a:rPr lang="fa-IR" sz="2300" dirty="0" smtClean="0">
                <a:cs typeface="B Nazanin" panose="00000400000000000000" pitchFamily="2" charset="-78"/>
              </a:rPr>
              <a:t>تعیین </a:t>
            </a:r>
            <a:r>
              <a:rPr lang="fa-IR" sz="2300" dirty="0">
                <a:cs typeface="B Nazanin" panose="00000400000000000000" pitchFamily="2" charset="-78"/>
              </a:rPr>
              <a:t>تعداد مراکز/پایگاه های سلامت </a:t>
            </a:r>
            <a:r>
              <a:rPr lang="fa-IR" sz="2300" dirty="0" smtClean="0">
                <a:cs typeface="B Nazanin" panose="00000400000000000000" pitchFamily="2" charset="-78"/>
              </a:rPr>
              <a:t>به </a:t>
            </a:r>
            <a:r>
              <a:rPr lang="fa-IR" sz="2300" dirty="0">
                <a:cs typeface="B Nazanin" panose="00000400000000000000" pitchFamily="2" charset="-78"/>
              </a:rPr>
              <a:t>تفکیک شهرستان</a:t>
            </a:r>
            <a:endParaRPr lang="en-US" sz="2100" dirty="0">
              <a:cs typeface="B Nazanin" panose="00000400000000000000" pitchFamily="2" charset="-78"/>
            </a:endParaRPr>
          </a:p>
          <a:p>
            <a:pPr lvl="1">
              <a:lnSpc>
                <a:spcPct val="160000"/>
              </a:lnSpc>
            </a:pPr>
            <a:r>
              <a:rPr lang="fa-IR" sz="2300" dirty="0">
                <a:cs typeface="B Nazanin" panose="00000400000000000000" pitchFamily="2" charset="-78"/>
              </a:rPr>
              <a:t>برآورد تعداد پرسنل نیازمند آموزش اجرای برنامه </a:t>
            </a:r>
            <a:r>
              <a:rPr lang="en-US" sz="2300" dirty="0">
                <a:cs typeface="B Nazanin" panose="00000400000000000000" pitchFamily="2" charset="-78"/>
              </a:rPr>
              <a:t>PMTCT</a:t>
            </a:r>
            <a:r>
              <a:rPr lang="fa-IR" sz="2300" dirty="0">
                <a:cs typeface="B Nazanin" panose="00000400000000000000" pitchFamily="2" charset="-78"/>
              </a:rPr>
              <a:t> در مراکز/پایگاه </a:t>
            </a:r>
            <a:r>
              <a:rPr lang="fa-IR" sz="2300" dirty="0" smtClean="0">
                <a:cs typeface="B Nazanin" panose="00000400000000000000" pitchFamily="2" charset="-78"/>
              </a:rPr>
              <a:t>سلامت</a:t>
            </a:r>
            <a:endParaRPr lang="en-US" sz="2100" dirty="0">
              <a:cs typeface="B Nazanin" panose="00000400000000000000" pitchFamily="2" charset="-78"/>
            </a:endParaRPr>
          </a:p>
          <a:p>
            <a:pPr lvl="1">
              <a:lnSpc>
                <a:spcPct val="160000"/>
              </a:lnSpc>
            </a:pPr>
            <a:r>
              <a:rPr lang="fa-IR" sz="2300" dirty="0">
                <a:cs typeface="B Nazanin" panose="00000400000000000000" pitchFamily="2" charset="-78"/>
              </a:rPr>
              <a:t>برآورد تعداد کارگاه های آموزشی مورد نیاز بر اساس تعداد پرسنل نیازمند آموزش</a:t>
            </a:r>
            <a:endParaRPr lang="en-US" sz="2100" dirty="0">
              <a:cs typeface="B Nazanin" panose="00000400000000000000" pitchFamily="2" charset="-78"/>
            </a:endParaRPr>
          </a:p>
          <a:p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9590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061131"/>
          </a:xfrm>
        </p:spPr>
        <p:txBody>
          <a:bodyPr/>
          <a:lstStyle/>
          <a:p>
            <a:pPr lv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برنامه ریزی جهت برگزاری کارگاه </a:t>
            </a:r>
            <a:r>
              <a:rPr lang="fa-IR" dirty="0" smtClean="0">
                <a:cs typeface="B Nazanin" panose="00000400000000000000" pitchFamily="2" charset="-78"/>
              </a:rPr>
              <a:t>های آموزشی  </a:t>
            </a:r>
            <a:endParaRPr lang="en-US" sz="1800" dirty="0">
              <a:cs typeface="B Nazanin" panose="00000400000000000000" pitchFamily="2" charset="-78"/>
            </a:endParaRPr>
          </a:p>
          <a:p>
            <a:pPr lvl="1">
              <a:lnSpc>
                <a:spcPct val="200000"/>
              </a:lnSpc>
            </a:pPr>
            <a:r>
              <a:rPr lang="fa-IR" dirty="0" err="1">
                <a:cs typeface="B Nazanin" panose="00000400000000000000" pitchFamily="2" charset="-78"/>
              </a:rPr>
              <a:t>هماهنگي</a:t>
            </a:r>
            <a:r>
              <a:rPr lang="fa-IR" dirty="0">
                <a:cs typeface="B Nazanin" panose="00000400000000000000" pitchFamily="2" charset="-78"/>
              </a:rPr>
              <a:t> با </a:t>
            </a:r>
            <a:r>
              <a:rPr lang="fa-IR" dirty="0" err="1">
                <a:cs typeface="B Nazanin" panose="00000400000000000000" pitchFamily="2" charset="-78"/>
              </a:rPr>
              <a:t>كارشناس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مامايي</a:t>
            </a:r>
            <a:r>
              <a:rPr lang="fa-IR" dirty="0">
                <a:cs typeface="B Nazanin" panose="00000400000000000000" pitchFamily="2" charset="-78"/>
              </a:rPr>
              <a:t> ستاد درمان </a:t>
            </a:r>
            <a:r>
              <a:rPr lang="fa-IR" dirty="0" err="1">
                <a:cs typeface="B Nazanin" panose="00000400000000000000" pitchFamily="2" charset="-78"/>
              </a:rPr>
              <a:t>براي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اجراي</a:t>
            </a:r>
            <a:r>
              <a:rPr lang="fa-IR" dirty="0">
                <a:cs typeface="B Nazanin" panose="00000400000000000000" pitchFamily="2" charset="-78"/>
              </a:rPr>
              <a:t> برنامه در </a:t>
            </a:r>
            <a:r>
              <a:rPr lang="fa-IR" dirty="0" err="1">
                <a:cs typeface="B Nazanin" panose="00000400000000000000" pitchFamily="2" charset="-78"/>
              </a:rPr>
              <a:t>بيمارستان</a:t>
            </a:r>
            <a:endParaRPr lang="en-US" sz="1800" dirty="0">
              <a:cs typeface="B Nazanin" panose="00000400000000000000" pitchFamily="2" charset="-78"/>
            </a:endParaRPr>
          </a:p>
          <a:p>
            <a:pPr lv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هماهنگی با هسته مدرسین آموزش داده شده جهت تدریس در کارگاه ها </a:t>
            </a:r>
            <a:endParaRPr lang="en-US" sz="1800" dirty="0">
              <a:cs typeface="B Nazanin" panose="00000400000000000000" pitchFamily="2" charset="-78"/>
            </a:endParaRPr>
          </a:p>
          <a:p>
            <a:pPr lv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آموزش گروه هدف بر اساس محتواهای آموزشی استاندارد</a:t>
            </a:r>
            <a:endParaRPr lang="en-US" sz="1800" dirty="0">
              <a:cs typeface="B Nazanin" panose="00000400000000000000" pitchFamily="2" charset="-78"/>
            </a:endParaRPr>
          </a:p>
          <a:p>
            <a:pPr>
              <a:lnSpc>
                <a:spcPct val="200000"/>
              </a:lnSpc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0454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183961"/>
          </a:xfrm>
        </p:spPr>
        <p:txBody>
          <a:bodyPr/>
          <a:lstStyle/>
          <a:p>
            <a:pPr lvl="0"/>
            <a:r>
              <a:rPr lang="fa-IR" dirty="0" smtClean="0">
                <a:cs typeface="B Nazanin" panose="00000400000000000000" pitchFamily="2" charset="-78"/>
              </a:rPr>
              <a:t>برآورد کیت تست </a:t>
            </a:r>
            <a:r>
              <a:rPr lang="fa-IR" dirty="0" err="1">
                <a:cs typeface="B Nazanin" panose="00000400000000000000" pitchFamily="2" charset="-78"/>
              </a:rPr>
              <a:t>تشخيص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سريع</a:t>
            </a:r>
            <a:r>
              <a:rPr lang="fa-IR" dirty="0">
                <a:cs typeface="B Nazanin" panose="00000400000000000000" pitchFamily="2" charset="-78"/>
              </a:rPr>
              <a:t> اچ </a:t>
            </a:r>
            <a:r>
              <a:rPr lang="fa-IR" dirty="0" err="1">
                <a:cs typeface="B Nazanin" panose="00000400000000000000" pitchFamily="2" charset="-78"/>
              </a:rPr>
              <a:t>آي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وي</a:t>
            </a:r>
            <a:r>
              <a:rPr lang="fa-IR" dirty="0">
                <a:cs typeface="B Nazanin" panose="00000400000000000000" pitchFamily="2" charset="-78"/>
              </a:rPr>
              <a:t> مورد نیاز </a:t>
            </a:r>
            <a:endParaRPr lang="fa-IR" dirty="0" smtClean="0">
              <a:cs typeface="B Nazanin" panose="00000400000000000000" pitchFamily="2" charset="-78"/>
            </a:endParaRPr>
          </a:p>
          <a:p>
            <a:pPr lvl="0"/>
            <a:r>
              <a:rPr lang="fa-IR" dirty="0" smtClean="0">
                <a:cs typeface="B Nazanin" panose="00000400000000000000" pitchFamily="2" charset="-78"/>
              </a:rPr>
              <a:t>تامین کیت و </a:t>
            </a:r>
            <a:r>
              <a:rPr lang="fa-IR" dirty="0" err="1" smtClean="0">
                <a:cs typeface="B Nazanin" panose="00000400000000000000" pitchFamily="2" charset="-78"/>
              </a:rPr>
              <a:t>توزيع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آن در </a:t>
            </a:r>
            <a:r>
              <a:rPr lang="fa-IR" dirty="0" err="1">
                <a:cs typeface="B Nazanin" panose="00000400000000000000" pitchFamily="2" charset="-78"/>
              </a:rPr>
              <a:t>مراكز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مجري</a:t>
            </a:r>
            <a:r>
              <a:rPr lang="fa-IR" dirty="0">
                <a:cs typeface="B Nazanin" panose="00000400000000000000" pitchFamily="2" charset="-78"/>
              </a:rPr>
              <a:t> برنامه </a:t>
            </a:r>
            <a:endParaRPr lang="fa-IR" dirty="0" smtClean="0">
              <a:cs typeface="B Nazanin" panose="00000400000000000000" pitchFamily="2" charset="-78"/>
            </a:endParaRPr>
          </a:p>
          <a:p>
            <a:r>
              <a:rPr lang="fa-IR" dirty="0" err="1">
                <a:cs typeface="B Nazanin" panose="00000400000000000000" pitchFamily="2" charset="-78"/>
              </a:rPr>
              <a:t>اجراي</a:t>
            </a:r>
            <a:r>
              <a:rPr lang="fa-IR" dirty="0">
                <a:cs typeface="B Nazanin" panose="00000400000000000000" pitchFamily="2" charset="-78"/>
              </a:rPr>
              <a:t> برنامه در سطوح شهرستان و حوزه درمان 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dirty="0" err="1" smtClean="0">
                <a:cs typeface="B Nazanin" panose="00000400000000000000" pitchFamily="2" charset="-78"/>
              </a:rPr>
              <a:t>پايش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و نظارت برنامه 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dirty="0">
                <a:cs typeface="B Nazanin" panose="00000400000000000000" pitchFamily="2" charset="-78"/>
              </a:rPr>
              <a:t>ارائه گزارش سه ماهه به معاون بهداشت وزارت بهداشت </a:t>
            </a:r>
            <a:endParaRPr lang="en-US" dirty="0">
              <a:cs typeface="B Nazanin" panose="00000400000000000000" pitchFamily="2" charset="-78"/>
            </a:endParaRPr>
          </a:p>
          <a:p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7568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624" y="37161"/>
            <a:ext cx="9567380" cy="1752599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err="1">
                <a:cs typeface="B Nazanin" panose="00000400000000000000" pitchFamily="2" charset="-78"/>
              </a:rPr>
              <a:t>مراكز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err="1">
                <a:cs typeface="B Nazanin" panose="00000400000000000000" pitchFamily="2" charset="-78"/>
              </a:rPr>
              <a:t>مجري</a:t>
            </a:r>
            <a:r>
              <a:rPr lang="fa-IR" sz="3200" b="1" dirty="0">
                <a:cs typeface="B Nazanin" panose="00000400000000000000" pitchFamily="2" charset="-78"/>
              </a:rPr>
              <a:t> برنامه:</a:t>
            </a:r>
            <a:r>
              <a:rPr lang="en-US" sz="3600" dirty="0">
                <a:cs typeface="B Nazanin" panose="00000400000000000000" pitchFamily="2" charset="-78"/>
              </a:rPr>
              <a:t/>
            </a:r>
            <a:br>
              <a:rPr lang="en-US" sz="3600" dirty="0">
                <a:cs typeface="B Nazanin" panose="00000400000000000000" pitchFamily="2" charset="-78"/>
              </a:rPr>
            </a:b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dirty="0" smtClean="0">
                <a:cs typeface="B Nazanin" panose="00000400000000000000" pitchFamily="2" charset="-78"/>
              </a:rPr>
              <a:t>پایگاه های سلامت 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dirty="0" err="1">
                <a:cs typeface="B Nazanin" panose="00000400000000000000" pitchFamily="2" charset="-78"/>
              </a:rPr>
              <a:t>بيمارستان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ها و مراکز تسهیلات زایمانی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dirty="0" err="1">
                <a:cs typeface="B Nazanin" panose="00000400000000000000" pitchFamily="2" charset="-78"/>
              </a:rPr>
              <a:t>مراكز</a:t>
            </a:r>
            <a:r>
              <a:rPr lang="fa-IR" dirty="0">
                <a:cs typeface="B Nazanin" panose="00000400000000000000" pitchFamily="2" charset="-78"/>
              </a:rPr>
              <a:t> مشاوره بیماری های </a:t>
            </a:r>
            <a:r>
              <a:rPr lang="fa-IR" dirty="0" err="1">
                <a:cs typeface="B Nazanin" panose="00000400000000000000" pitchFamily="2" charset="-78"/>
              </a:rPr>
              <a:t>رفتاري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  <a:p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467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1738314" y="333377"/>
            <a:ext cx="8472487" cy="2939262"/>
          </a:xfrm>
        </p:spPr>
        <p:txBody>
          <a:bodyPr>
            <a:normAutofit fontScale="92500" lnSpcReduction="10000"/>
          </a:bodyPr>
          <a:lstStyle/>
          <a:p>
            <a:pPr algn="l" eaLnBrk="1" hangingPunct="1">
              <a:buFont typeface="Wingdings 2" panose="05020102010507070707" pitchFamily="18" charset="2"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Population Groupings in HIV:</a:t>
            </a:r>
          </a:p>
          <a:p>
            <a:pPr algn="just" rtl="0" eaLnBrk="1" hangingPunct="1">
              <a:buFont typeface="Wingdings 2" panose="05020102010507070707" pitchFamily="18" charset="2"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heterogeneity in risk conventionally conceptualized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fa-I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 eaLnBrk="1" hangingPunct="1">
              <a:buFont typeface="Wingdings 2" panose="05020102010507070707" pitchFamily="18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Core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Population: IDUs, MSM, FSW</a:t>
            </a:r>
          </a:p>
          <a:p>
            <a:pPr algn="just" rtl="0" eaLnBrk="1" hangingPunct="1"/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</a:t>
            </a: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Population: clients of sex workers and ………</a:t>
            </a:r>
          </a:p>
          <a:p>
            <a:pPr algn="just" rtl="0" eaLnBrk="1" hangingPunct="1"/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population</a:t>
            </a:r>
          </a:p>
        </p:txBody>
      </p:sp>
      <p:sp>
        <p:nvSpPr>
          <p:cNvPr id="12294" name="Slide Number Placeholder 1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66056DB-2DC9-4A37-88FB-F3412AF847C8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/>
              <a:t>5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grpSp>
        <p:nvGrpSpPr>
          <p:cNvPr id="12291" name="Group 6"/>
          <p:cNvGrpSpPr>
            <a:grpSpLocks/>
          </p:cNvGrpSpPr>
          <p:nvPr/>
        </p:nvGrpSpPr>
        <p:grpSpPr bwMode="auto">
          <a:xfrm>
            <a:off x="2489028" y="3337718"/>
            <a:ext cx="5400675" cy="3179763"/>
            <a:chOff x="3110" y="1290"/>
            <a:chExt cx="6343" cy="3390"/>
          </a:xfrm>
        </p:grpSpPr>
        <p:grpSp>
          <p:nvGrpSpPr>
            <p:cNvPr id="12295" name="Group 7"/>
            <p:cNvGrpSpPr>
              <a:grpSpLocks/>
            </p:cNvGrpSpPr>
            <p:nvPr/>
          </p:nvGrpSpPr>
          <p:grpSpPr bwMode="auto">
            <a:xfrm>
              <a:off x="3110" y="1290"/>
              <a:ext cx="6343" cy="3390"/>
              <a:chOff x="3110" y="1290"/>
              <a:chExt cx="6343" cy="3390"/>
            </a:xfrm>
          </p:grpSpPr>
          <p:grpSp>
            <p:nvGrpSpPr>
              <p:cNvPr id="12300" name="Group 8"/>
              <p:cNvGrpSpPr>
                <a:grpSpLocks/>
              </p:cNvGrpSpPr>
              <p:nvPr/>
            </p:nvGrpSpPr>
            <p:grpSpPr bwMode="auto">
              <a:xfrm>
                <a:off x="3110" y="1290"/>
                <a:ext cx="6343" cy="3390"/>
                <a:chOff x="3110" y="1290"/>
                <a:chExt cx="6343" cy="3390"/>
              </a:xfrm>
            </p:grpSpPr>
            <p:sp>
              <p:nvSpPr>
                <p:cNvPr id="15" name="Oval 9"/>
                <p:cNvSpPr>
                  <a:spLocks noChangeArrowheads="1"/>
                </p:cNvSpPr>
                <p:nvPr/>
              </p:nvSpPr>
              <p:spPr bwMode="auto">
                <a:xfrm>
                  <a:off x="3110" y="1290"/>
                  <a:ext cx="6343" cy="3390"/>
                </a:xfrm>
                <a:prstGeom prst="ellipse">
                  <a:avLst/>
                </a:prstGeom>
                <a:solidFill>
                  <a:srgbClr val="FDE9D9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endParaRPr lang="en-US" sz="700" b="1" dirty="0">
                    <a:latin typeface="Times New Roman" pitchFamily="18" charset="0"/>
                    <a:ea typeface="Arial" pitchFamily="34" charset="0"/>
                    <a:cs typeface="B Mitra" pitchFamily="2" charset="-78"/>
                  </a:endParaRPr>
                </a:p>
                <a:p>
                  <a:pPr>
                    <a:spcAft>
                      <a:spcPts val="1000"/>
                    </a:spcAft>
                    <a:defRPr/>
                  </a:pPr>
                  <a:endParaRPr lang="en-US" sz="700" b="1" dirty="0">
                    <a:latin typeface="Times New Roman" pitchFamily="18" charset="0"/>
                    <a:ea typeface="Arial" pitchFamily="34" charset="0"/>
                    <a:cs typeface="B Mitra" pitchFamily="2" charset="-78"/>
                  </a:endParaRPr>
                </a:p>
                <a:p>
                  <a:pPr>
                    <a:spcAft>
                      <a:spcPts val="1000"/>
                    </a:spcAft>
                    <a:defRPr/>
                  </a:pPr>
                  <a:endParaRPr lang="en-US" sz="700" b="1" dirty="0">
                    <a:latin typeface="Times New Roman" pitchFamily="18" charset="0"/>
                    <a:ea typeface="Arial" pitchFamily="34" charset="0"/>
                    <a:cs typeface="B Mitra" pitchFamily="2" charset="-78"/>
                  </a:endParaRPr>
                </a:p>
                <a:p>
                  <a:pPr>
                    <a:spcAft>
                      <a:spcPts val="1000"/>
                    </a:spcAft>
                    <a:defRPr/>
                  </a:pPr>
                  <a:r>
                    <a:rPr lang="en-US" sz="700" b="1" dirty="0">
                      <a:latin typeface="Times New Roman" pitchFamily="18" charset="0"/>
                      <a:ea typeface="Arial" pitchFamily="34" charset="0"/>
                      <a:cs typeface="B Mitra" pitchFamily="2" charset="-78"/>
                    </a:rPr>
                    <a:t>                                                       </a:t>
                  </a:r>
                </a:p>
                <a:p>
                  <a:pPr>
                    <a:spcAft>
                      <a:spcPts val="1000"/>
                    </a:spcAft>
                    <a:defRPr/>
                  </a:pPr>
                  <a:endParaRPr lang="en-US" sz="700" b="1" dirty="0">
                    <a:latin typeface="Times New Roman" pitchFamily="18" charset="0"/>
                    <a:ea typeface="Arial" pitchFamily="34" charset="0"/>
                    <a:cs typeface="B Mitra" pitchFamily="2" charset="-78"/>
                  </a:endParaRPr>
                </a:p>
                <a:p>
                  <a:pPr>
                    <a:defRPr/>
                  </a:pPr>
                  <a:r>
                    <a:rPr lang="en-US" sz="700" b="1" dirty="0">
                      <a:latin typeface="Times New Roman" pitchFamily="18" charset="0"/>
                      <a:ea typeface="Arial" pitchFamily="34" charset="0"/>
                      <a:cs typeface="B Mitra" pitchFamily="2" charset="-78"/>
                    </a:rPr>
                    <a:t>                                                                                                             </a:t>
                  </a:r>
                  <a:endParaRPr lang="en-US" dirty="0"/>
                </a:p>
              </p:txBody>
            </p:sp>
            <p:sp>
              <p:nvSpPr>
                <p:cNvPr id="16" name="Oval 10"/>
                <p:cNvSpPr>
                  <a:spLocks noChangeArrowheads="1"/>
                </p:cNvSpPr>
                <p:nvPr/>
              </p:nvSpPr>
              <p:spPr bwMode="auto">
                <a:xfrm>
                  <a:off x="3533" y="1904"/>
                  <a:ext cx="3222" cy="1950"/>
                </a:xfrm>
                <a:prstGeom prst="ellipse">
                  <a:avLst/>
                </a:prstGeom>
                <a:solidFill>
                  <a:srgbClr val="FABF8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3378596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 sz="2800" dirty="0"/>
                </a:p>
              </p:txBody>
            </p:sp>
          </p:grpSp>
          <p:sp>
            <p:nvSpPr>
              <p:cNvPr id="14" name="Oval 13"/>
              <p:cNvSpPr>
                <a:spLocks noChangeArrowheads="1"/>
              </p:cNvSpPr>
              <p:nvPr/>
            </p:nvSpPr>
            <p:spPr bwMode="auto">
              <a:xfrm>
                <a:off x="3800" y="2361"/>
                <a:ext cx="1700" cy="1049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C0504D"/>
                </a:solidFill>
                <a:round/>
                <a:headEnd/>
                <a:tailEnd/>
              </a:ln>
              <a:effectLst>
                <a:outerShdw dist="77251" dir="4832261" algn="ctr" rotWithShape="0">
                  <a:srgbClr val="622423"/>
                </a:outerShdw>
              </a:effectLst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endParaRPr lang="en-US" sz="1000" b="1" dirty="0">
                  <a:latin typeface="Times New Roman" pitchFamily="18" charset="0"/>
                  <a:ea typeface="Arial" pitchFamily="34" charset="0"/>
                  <a:cs typeface="B Mitra" pitchFamily="2" charset="-78"/>
                </a:endParaRP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en-US" sz="1100" b="1" dirty="0">
                    <a:latin typeface="Times New Roman" pitchFamily="18" charset="0"/>
                    <a:ea typeface="Arial" pitchFamily="34" charset="0"/>
                    <a:cs typeface="B Mitra" pitchFamily="2" charset="-78"/>
                  </a:rPr>
                  <a:t>Core Group</a:t>
                </a:r>
              </a:p>
              <a:p>
                <a:pPr>
                  <a:defRPr/>
                </a:pPr>
                <a:endParaRPr lang="en-US" sz="2800" dirty="0"/>
              </a:p>
            </p:txBody>
          </p:sp>
        </p:grpSp>
        <p:sp>
          <p:nvSpPr>
            <p:cNvPr id="12296" name="AutoShape 12"/>
            <p:cNvSpPr>
              <a:spLocks noChangeArrowheads="1"/>
            </p:cNvSpPr>
            <p:nvPr/>
          </p:nvSpPr>
          <p:spPr bwMode="auto">
            <a:xfrm>
              <a:off x="4886" y="2567"/>
              <a:ext cx="761" cy="105"/>
            </a:xfrm>
            <a:prstGeom prst="leftArrow">
              <a:avLst>
                <a:gd name="adj1" fmla="val 50000"/>
                <a:gd name="adj2" fmla="val 304232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Calibri" panose="020F0502020204030204" pitchFamily="34" charset="0"/>
              </a:endParaRPr>
            </a:p>
          </p:txBody>
        </p:sp>
        <p:sp>
          <p:nvSpPr>
            <p:cNvPr id="12297" name="AutoShape 13"/>
            <p:cNvSpPr>
              <a:spLocks noChangeArrowheads="1"/>
            </p:cNvSpPr>
            <p:nvPr/>
          </p:nvSpPr>
          <p:spPr bwMode="auto">
            <a:xfrm rot="10800000">
              <a:off x="5224" y="2825"/>
              <a:ext cx="470" cy="83"/>
            </a:xfrm>
            <a:prstGeom prst="leftArrow">
              <a:avLst>
                <a:gd name="adj1" fmla="val 50000"/>
                <a:gd name="adj2" fmla="val 141566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Calibri" panose="020F0502020204030204" pitchFamily="34" charset="0"/>
              </a:endParaRPr>
            </a:p>
          </p:txBody>
        </p:sp>
        <p:sp>
          <p:nvSpPr>
            <p:cNvPr id="12298" name="AutoShape 14"/>
            <p:cNvSpPr>
              <a:spLocks noChangeArrowheads="1"/>
            </p:cNvSpPr>
            <p:nvPr/>
          </p:nvSpPr>
          <p:spPr bwMode="auto">
            <a:xfrm>
              <a:off x="6324" y="2288"/>
              <a:ext cx="1152" cy="241"/>
            </a:xfrm>
            <a:prstGeom prst="leftArrow">
              <a:avLst>
                <a:gd name="adj1" fmla="val 50000"/>
                <a:gd name="adj2" fmla="val 169538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Calibri" panose="020F0502020204030204" pitchFamily="34" charset="0"/>
              </a:endParaRPr>
            </a:p>
          </p:txBody>
        </p:sp>
        <p:sp>
          <p:nvSpPr>
            <p:cNvPr id="12299" name="AutoShape 15"/>
            <p:cNvSpPr>
              <a:spLocks noChangeArrowheads="1"/>
            </p:cNvSpPr>
            <p:nvPr/>
          </p:nvSpPr>
          <p:spPr bwMode="auto">
            <a:xfrm rot="10800000">
              <a:off x="6493" y="2595"/>
              <a:ext cx="1184" cy="230"/>
            </a:xfrm>
            <a:prstGeom prst="leftArrow">
              <a:avLst>
                <a:gd name="adj1" fmla="val 50000"/>
                <a:gd name="adj2" fmla="val 169521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527800" y="4581525"/>
            <a:ext cx="2089150" cy="692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latin typeface="Times New Roman" pitchFamily="18" charset="0"/>
                <a:ea typeface="Arial" pitchFamily="34" charset="0"/>
                <a:cs typeface="B Mitra" pitchFamily="2" charset="-78"/>
              </a:rPr>
              <a:t>General  population</a:t>
            </a:r>
          </a:p>
          <a:p>
            <a:pPr>
              <a:defRPr/>
            </a:pPr>
            <a:r>
              <a:rPr lang="en-US" sz="1050" b="1" dirty="0">
                <a:latin typeface="Times New Roman" pitchFamily="18" charset="0"/>
                <a:ea typeface="Arial" pitchFamily="34" charset="0"/>
                <a:cs typeface="B Mitra" pitchFamily="2" charset="-78"/>
              </a:rPr>
              <a:t>                                                                              </a:t>
            </a:r>
          </a:p>
          <a:p>
            <a:pPr>
              <a:defRPr/>
            </a:pPr>
            <a:r>
              <a:rPr lang="en-US" sz="1050" b="1" dirty="0">
                <a:latin typeface="Times New Roman" pitchFamily="18" charset="0"/>
                <a:ea typeface="Arial" pitchFamily="34" charset="0"/>
                <a:cs typeface="B Mitra" pitchFamily="2" charset="-78"/>
              </a:rPr>
              <a:t>   </a:t>
            </a:r>
            <a:r>
              <a:rPr lang="en-US" sz="800" b="1" dirty="0">
                <a:latin typeface="Times New Roman" pitchFamily="18" charset="0"/>
                <a:ea typeface="Arial" pitchFamily="34" charset="0"/>
                <a:cs typeface="B Mitra" pitchFamily="2" charset="-78"/>
              </a:rPr>
              <a:t>                                                             </a:t>
            </a:r>
            <a:r>
              <a:rPr lang="en-US" dirty="0"/>
              <a:t> </a:t>
            </a:r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4656138" y="3789364"/>
            <a:ext cx="1511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>
                <a:latin typeface="Times New Roman" panose="02020603050405020304" pitchFamily="18" charset="0"/>
                <a:ea typeface="Arial" panose="020B0604020202020204" pitchFamily="34" charset="0"/>
                <a:cs typeface="B Mitra" panose="00000400000000000000" pitchFamily="2" charset="-78"/>
              </a:rPr>
              <a:t>Bridging population </a:t>
            </a:r>
            <a:endParaRPr lang="en-US" altLang="en-US" sz="1100">
              <a:latin typeface="Perpetua" panose="02020502060401020303" pitchFamily="18" charset="0"/>
              <a:ea typeface="Arial" panose="020B0604020202020204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20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624" y="37161"/>
            <a:ext cx="9594676" cy="1752599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cs typeface="B Nazanin" panose="00000400000000000000" pitchFamily="2" charset="-78"/>
              </a:rPr>
              <a:t>گردش </a:t>
            </a:r>
            <a:r>
              <a:rPr lang="fa-IR" sz="2400" b="1" dirty="0" err="1">
                <a:cs typeface="B Nazanin" panose="00000400000000000000" pitchFamily="2" charset="-78"/>
              </a:rPr>
              <a:t>كار</a:t>
            </a:r>
            <a:r>
              <a:rPr lang="fa-IR" sz="2400" b="1" dirty="0">
                <a:cs typeface="B Nazanin" panose="00000400000000000000" pitchFamily="2" charset="-78"/>
              </a:rPr>
              <a:t> برنامه  در حوزه بهداشت و درمان:</a:t>
            </a:r>
            <a:r>
              <a:rPr lang="en-US" sz="2800" dirty="0">
                <a:cs typeface="B Nazanin" panose="00000400000000000000" pitchFamily="2" charset="-78"/>
              </a:rPr>
              <a:t/>
            </a:r>
            <a:br>
              <a:rPr lang="en-US" sz="2800" dirty="0">
                <a:cs typeface="B Nazanin" panose="00000400000000000000" pitchFamily="2" charset="-78"/>
              </a:rPr>
            </a:b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0091351"/>
              </p:ext>
            </p:extLst>
          </p:nvPr>
        </p:nvGraphicFramePr>
        <p:xfrm>
          <a:off x="609600" y="1600200"/>
          <a:ext cx="10972802" cy="4313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1"/>
                <a:gridCol w="5486401"/>
              </a:tblGrid>
              <a:tr h="804171"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مسئول انجام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اقدامات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80417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ايدز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شهرستان و ستاد دانشگاه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تهيه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كيت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تشخيص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سريع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اچ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آي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وي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توزيع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آن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80417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مامايي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(مراقب سلامت</a:t>
                      </a:r>
                      <a:r>
                        <a:rPr lang="fa-IR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انجام مشاوره و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آزمايش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تشخيص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سريع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اچ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آي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وي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80417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مامايي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(مراقب سلامت</a:t>
                      </a:r>
                      <a:r>
                        <a:rPr lang="fa-IR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ارائه گزارش ماهانه به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مادران ستاد شهرستان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80417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مادران ستاد شهرستان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ارائه گزارش سه ماهه به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</a:t>
                      </a: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مادران ستاد دانشگاه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689766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623" y="37161"/>
            <a:ext cx="9758449" cy="1752599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>
                <a:cs typeface="B Nazanin" panose="00000400000000000000" pitchFamily="2" charset="-78"/>
              </a:rPr>
              <a:t>گردش </a:t>
            </a:r>
            <a:r>
              <a:rPr lang="fa-IR" sz="2800" b="1" dirty="0" err="1">
                <a:cs typeface="B Nazanin" panose="00000400000000000000" pitchFamily="2" charset="-78"/>
              </a:rPr>
              <a:t>كار</a:t>
            </a:r>
            <a:r>
              <a:rPr lang="fa-IR" sz="2800" b="1" dirty="0">
                <a:cs typeface="B Nazanin" panose="00000400000000000000" pitchFamily="2" charset="-78"/>
              </a:rPr>
              <a:t> برنامه  در حوزه بهداشت و درمان:</a:t>
            </a:r>
            <a:endParaRPr lang="en-US" sz="2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40815794"/>
              </p:ext>
            </p:extLst>
          </p:nvPr>
        </p:nvGraphicFramePr>
        <p:xfrm>
          <a:off x="609600" y="1600200"/>
          <a:ext cx="10972802" cy="3623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7208"/>
                <a:gridCol w="6305594"/>
              </a:tblGrid>
              <a:tr h="72473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مسئول اجرا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اقدامات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724734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ماما مسئول اتاق زايمان هر بيمارستان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ارائه گزارش ماهانه به سوپر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وايزر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كنترل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عفونت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بيمارستان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724734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 ايدز شهرستان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آوري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اطلاعات از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مراكز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مشاوره بیماری های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رفتاري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724734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كارشناس ايدز شهرستان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آوري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 بیمارستان ها از ستاد معاونت درمان دانشگاه (هر سه ماه)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  <a:tr h="724734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معاونت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بهداشتي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هر دانشگاه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ارائه گزارش به معاونت </a:t>
                      </a:r>
                      <a:r>
                        <a:rPr lang="fa-IR" sz="18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بهداشتي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وزارت بهداشت (هر سه ماه)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0091" marR="7009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927971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600" b="1" dirty="0" smtClean="0">
                <a:cs typeface="B Nazanin" panose="00000400000000000000" pitchFamily="2" charset="-78"/>
              </a:rPr>
              <a:t>ممنون از توجه شما</a:t>
            </a:r>
            <a:endParaRPr lang="en-US" sz="3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96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1" dirty="0">
                <a:solidFill>
                  <a:srgbClr val="FF0000"/>
                </a:solidFill>
                <a:cs typeface="B Nazanin" pitchFamily="2" charset="-78"/>
              </a:rPr>
              <a:t>احتمال  ابتلا به </a:t>
            </a:r>
            <a:r>
              <a:rPr lang="en-US" sz="3600" b="1" dirty="0">
                <a:solidFill>
                  <a:srgbClr val="FF0000"/>
                </a:solidFill>
                <a:cs typeface="B Nazanin" pitchFamily="2" charset="-78"/>
              </a:rPr>
              <a:t>HIV</a:t>
            </a:r>
            <a:r>
              <a:rPr lang="fa-IR" sz="3600" b="1" dirty="0">
                <a:solidFill>
                  <a:srgbClr val="FF0000"/>
                </a:solidFill>
                <a:cs typeface="B Nazanin" pitchFamily="2" charset="-78"/>
              </a:rPr>
              <a:t> درگروه هاي پرخطر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t"/>
            <a:r>
              <a:rPr lang="fa-IR" dirty="0" smtClean="0">
                <a:cs typeface="B Nazanin" pitchFamily="2" charset="-78"/>
              </a:rPr>
              <a:t>درمردان همجنس گرا (</a:t>
            </a:r>
            <a:r>
              <a:rPr lang="en-US" dirty="0" smtClean="0">
                <a:cs typeface="B Nazanin" pitchFamily="2" charset="-78"/>
              </a:rPr>
              <a:t>gay</a:t>
            </a:r>
            <a:r>
              <a:rPr lang="fa-IR" dirty="0" smtClean="0">
                <a:cs typeface="B Nazanin" pitchFamily="2" charset="-78"/>
              </a:rPr>
              <a:t>) و مرداني كه با مردان ديگر ارتباط جنسي دارند(</a:t>
            </a:r>
            <a:r>
              <a:rPr lang="en-US" dirty="0" smtClean="0">
                <a:cs typeface="B Nazanin" pitchFamily="2" charset="-78"/>
              </a:rPr>
              <a:t>MSM</a:t>
            </a:r>
            <a:r>
              <a:rPr lang="fa-IR" dirty="0" smtClean="0">
                <a:cs typeface="B Nazanin" pitchFamily="2" charset="-78"/>
              </a:rPr>
              <a:t>)=  19 بار بيشتر از جمعيت عمومي</a:t>
            </a:r>
            <a:endParaRPr lang="en-US" dirty="0" smtClean="0">
              <a:cs typeface="B Nazanin" pitchFamily="2" charset="-78"/>
            </a:endParaRPr>
          </a:p>
          <a:p>
            <a:pPr lvl="0" fontAlgn="t"/>
            <a:r>
              <a:rPr lang="fa-IR" dirty="0" smtClean="0">
                <a:cs typeface="B Nazanin" pitchFamily="2" charset="-78"/>
              </a:rPr>
              <a:t>در بين افراد تن فروش (</a:t>
            </a:r>
            <a:r>
              <a:rPr lang="en-US" dirty="0" smtClean="0">
                <a:cs typeface="B Nazanin" pitchFamily="2" charset="-78"/>
              </a:rPr>
              <a:t>Sex workers</a:t>
            </a:r>
            <a:r>
              <a:rPr lang="fa-IR" dirty="0" smtClean="0">
                <a:cs typeface="B Nazanin" pitchFamily="2" charset="-78"/>
              </a:rPr>
              <a:t> )= 12 بار بيشتر</a:t>
            </a:r>
            <a:endParaRPr lang="en-US" dirty="0" smtClean="0">
              <a:cs typeface="B Nazanin" pitchFamily="2" charset="-78"/>
            </a:endParaRPr>
          </a:p>
          <a:p>
            <a:pPr lvl="0" fontAlgn="t"/>
            <a:r>
              <a:rPr lang="fa-IR" dirty="0" smtClean="0">
                <a:cs typeface="B Nazanin" pitchFamily="2" charset="-78"/>
              </a:rPr>
              <a:t> در زنان ترا جنسيتي (</a:t>
            </a:r>
            <a:r>
              <a:rPr lang="en-US" dirty="0" smtClean="0">
                <a:cs typeface="B Nazanin" pitchFamily="2" charset="-78"/>
              </a:rPr>
              <a:t>Transgender</a:t>
            </a:r>
            <a:r>
              <a:rPr lang="fa-IR" dirty="0" smtClean="0">
                <a:cs typeface="B Nazanin" pitchFamily="2" charset="-78"/>
              </a:rPr>
              <a:t>)= 49 بار بيشتر از ساير بالغين در سنين باروري</a:t>
            </a:r>
            <a:endParaRPr lang="en-US" dirty="0" smtClean="0">
              <a:cs typeface="B Nazanin" pitchFamily="2" charset="-78"/>
            </a:endParaRPr>
          </a:p>
          <a:p>
            <a:pPr lvl="0" fontAlgn="t"/>
            <a:r>
              <a:rPr lang="fa-IR" dirty="0" smtClean="0">
                <a:cs typeface="B Nazanin" pitchFamily="2" charset="-78"/>
              </a:rPr>
              <a:t>شيوع اچ‌آي‌وي در تزريق كنندگان مواد( </a:t>
            </a:r>
            <a:r>
              <a:rPr lang="en-US" dirty="0" smtClean="0">
                <a:cs typeface="B Nazanin" pitchFamily="2" charset="-78"/>
              </a:rPr>
              <a:t>IDU</a:t>
            </a:r>
            <a:r>
              <a:rPr lang="fa-IR" dirty="0" smtClean="0">
                <a:cs typeface="B Nazanin" pitchFamily="2" charset="-78"/>
              </a:rPr>
              <a:t>)=  28 بار بيشتر از جمعيت عمومي</a:t>
            </a:r>
          </a:p>
          <a:p>
            <a:pPr lvl="0" fontAlgn="t"/>
            <a:r>
              <a:rPr lang="fa-IR" dirty="0" smtClean="0">
                <a:cs typeface="B Nazanin" pitchFamily="2" charset="-78"/>
              </a:rPr>
              <a:t>در معتادان تزريقي كه به زندان مي روند تا 50 برابر مردم عادي جامعه است</a:t>
            </a:r>
            <a:endParaRPr lang="en-US" dirty="0" smtClean="0">
              <a:cs typeface="B Nazanin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49781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ماهیت بیماری</a:t>
            </a:r>
            <a:endParaRPr lang="en-US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087880"/>
            <a:ext cx="10737081" cy="44805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عوامل خطر در یک بیماری عفونی:</a:t>
            </a:r>
          </a:p>
          <a:p>
            <a:pPr lvl="1"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ناشناخته بودن عامل بیماری</a:t>
            </a:r>
          </a:p>
          <a:p>
            <a:pPr lvl="1"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شدت بیماری زایی و قابلیت سرایت بالا </a:t>
            </a:r>
          </a:p>
          <a:p>
            <a:pPr lvl="1"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مقاومت عامل بیماری</a:t>
            </a:r>
          </a:p>
          <a:p>
            <a:pPr lvl="1"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راه انتقال شناخته شده نباشد </a:t>
            </a:r>
          </a:p>
          <a:p>
            <a:pPr lv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              </a:t>
            </a:r>
          </a:p>
          <a:p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a-IR" sz="3200" dirty="0" smtClean="0">
                <a:cs typeface="B Nazanin" pitchFamily="2" charset="-78"/>
              </a:rPr>
              <a:t> </a:t>
            </a:r>
            <a:r>
              <a:rPr lang="fa-IR" sz="3600" b="1" dirty="0" smtClean="0">
                <a:solidFill>
                  <a:srgbClr val="C00000"/>
                </a:solidFill>
                <a:cs typeface="B Nazanin" pitchFamily="2" charset="-78"/>
              </a:rPr>
              <a:t>چرا ابتلا به اچ آی وی</a:t>
            </a:r>
          </a:p>
          <a:p>
            <a:pPr algn="ctr">
              <a:buNone/>
            </a:pPr>
            <a:r>
              <a:rPr lang="fa-IR" sz="3600" b="1" dirty="0" smtClean="0">
                <a:solidFill>
                  <a:srgbClr val="C00000"/>
                </a:solidFill>
                <a:cs typeface="B Nazanin" pitchFamily="2" charset="-78"/>
              </a:rPr>
              <a:t> تبدیل به یک معضل اجتماعی شده است؟</a:t>
            </a:r>
            <a:endParaRPr 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 انگ و تبعيض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2133600"/>
            <a:ext cx="11689080" cy="449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a-IR" sz="2400" b="1" dirty="0" smtClean="0">
                <a:cs typeface="B Nazanin" pitchFamily="2" charset="-78"/>
              </a:rPr>
              <a:t>انگ </a:t>
            </a:r>
            <a:r>
              <a:rPr lang="en-US" sz="2400" b="1" dirty="0" smtClean="0">
                <a:cs typeface="B Nazanin" pitchFamily="2" charset="-78"/>
              </a:rPr>
              <a:t>(</a:t>
            </a:r>
            <a:r>
              <a:rPr lang="en-US" sz="2400" b="1" dirty="0" smtClean="0">
                <a:cs typeface="B Lotus" pitchFamily="2" charset="-78"/>
              </a:rPr>
              <a:t>stigma)</a:t>
            </a:r>
            <a:r>
              <a:rPr lang="fa-IR" sz="2400" b="1" dirty="0" smtClean="0">
                <a:cs typeface="B Nazanin" pitchFamily="2" charset="-78"/>
              </a:rPr>
              <a:t>: شرم يا ننگ مربوط به خصوصيتي</a:t>
            </a:r>
          </a:p>
          <a:p>
            <a:pPr>
              <a:buNone/>
            </a:pPr>
            <a:endParaRPr lang="fa-IR" sz="2400" dirty="0" smtClean="0">
              <a:cs typeface="B Nazanin" pitchFamily="2" charset="-78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Nazanin" pitchFamily="2" charset="-78"/>
              </a:rPr>
              <a:t> علائم </a:t>
            </a:r>
            <a:r>
              <a:rPr lang="fa-IR" sz="2000" dirty="0">
                <a:cs typeface="B Nazanin" pitchFamily="2" charset="-78"/>
              </a:rPr>
              <a:t>و نشان‌های ایجاد شده (حاصل از سوزاندن و یا بریدن) بر روی پوست افراد مجرم یا بردگان </a:t>
            </a:r>
            <a:endParaRPr lang="fa-IR" sz="2000" dirty="0" smtClean="0">
              <a:cs typeface="B Nazanin" pitchFamily="2" charset="-78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Nazanin" pitchFamily="2" charset="-78"/>
              </a:rPr>
              <a:t>امروزه </a:t>
            </a:r>
            <a:r>
              <a:rPr lang="fa-IR" sz="2000" dirty="0">
                <a:cs typeface="B Nazanin" pitchFamily="2" charset="-78"/>
              </a:rPr>
              <a:t>منظور رسوایی و ننگ حاصل از داشتن خصوصیاتی متفاوت از افراد دیگر می‌باشد</a:t>
            </a:r>
            <a:r>
              <a:rPr lang="fa-IR" sz="2000" dirty="0" smtClean="0">
                <a:cs typeface="B Nazanin" pitchFamily="2" charset="-78"/>
              </a:rPr>
              <a:t>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Nazanin" pitchFamily="2" charset="-78"/>
              </a:rPr>
              <a:t>انگ به نگرش افراد در مورد يك موضوع مربوط است.</a:t>
            </a:r>
            <a:endParaRPr lang="fa-IR" sz="2000" dirty="0">
              <a:cs typeface="B Nazanin" pitchFamily="2" charset="-78"/>
            </a:endParaRPr>
          </a:p>
          <a:p>
            <a:pPr>
              <a:buNone/>
            </a:pPr>
            <a:endParaRPr lang="fa-IR" sz="1600" b="1" dirty="0" smtClean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</p:txBody>
      </p:sp>
      <p:pic>
        <p:nvPicPr>
          <p:cNvPr id="4" name="Picture 3" descr="C:\Documents and Settings\mandana\My Documents\My Pictures\imagesCAG2SEWV.jpg"/>
          <p:cNvPicPr/>
          <p:nvPr/>
        </p:nvPicPr>
        <p:blipFill>
          <a:blip r:embed="rId2" cstate="print">
            <a:lum bright="-6000" contrast="-23000"/>
          </a:blip>
          <a:srcRect/>
          <a:stretch>
            <a:fillRect/>
          </a:stretch>
        </p:blipFill>
        <p:spPr bwMode="auto">
          <a:xfrm>
            <a:off x="458781" y="3008000"/>
            <a:ext cx="25922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4240327</TotalTime>
  <Words>2425</Words>
  <Application>Microsoft Office PowerPoint</Application>
  <PresentationFormat>Custom</PresentationFormat>
  <Paragraphs>344</Paragraphs>
  <Slides>52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رویکردهای جدید برنامه پیشگیری و کنترل ایدز با تاکید بر پیشگیری از انتقال مادر به کودک</vt:lpstr>
      <vt:lpstr>در ایران </vt:lpstr>
      <vt:lpstr>اهداف 90-90-90</vt:lpstr>
      <vt:lpstr>فعالیتهای انجام شده در زمینه افزایش بیماریابی و مراقبت و درمان</vt:lpstr>
      <vt:lpstr>Slide 5</vt:lpstr>
      <vt:lpstr>احتمال  ابتلا به HIV درگروه هاي پرخطر </vt:lpstr>
      <vt:lpstr>ماهیت بیماری</vt:lpstr>
      <vt:lpstr>Slide 8</vt:lpstr>
      <vt:lpstr> انگ و تبعيض</vt:lpstr>
      <vt:lpstr>انواع انگ: </vt:lpstr>
      <vt:lpstr>تبعیض(Discrimination)</vt:lpstr>
      <vt:lpstr>حقوق افراد مبتلا به HIV/AIDS</vt:lpstr>
      <vt:lpstr>علل انگ و تبعيض HIV/AIDS</vt:lpstr>
      <vt:lpstr>موارد انگ و تبعيض HIV/AIDS</vt:lpstr>
      <vt:lpstr>انگ و تبعیض در خانواده و جامعه</vt:lpstr>
      <vt:lpstr>انگ و تبعیض در محیط کار</vt:lpstr>
      <vt:lpstr>انگ و تبعیض در خدمات بهداشتی درمانی</vt:lpstr>
      <vt:lpstr>تأثیر انگ و تبعیض بر همه‌گیری ایدز</vt:lpstr>
      <vt:lpstr>مداخلات موثر در كاهش انگ و تبعيض</vt:lpstr>
      <vt:lpstr>مداخلات موثر در كاهش انگ و تبعيض(ادامه)</vt:lpstr>
      <vt:lpstr>Slide 21</vt:lpstr>
      <vt:lpstr>  انجام آزمايش به پیشنهاد درمانگر  ((PITC  Provider-initiated testing and counseling </vt:lpstr>
      <vt:lpstr> انجام آزمایش HIV با رویکرد opt-out در: </vt:lpstr>
      <vt:lpstr>انجام آزمایش HIV با رویکرد opt-out در: (ادامه)</vt:lpstr>
      <vt:lpstr>اجراي برنامه هاي جامع پيشگيري از انتقال اچ آي وي از مادر به نوزاد  به منظور: </vt:lpstr>
      <vt:lpstr>معرفی برنامه PMTCT </vt:lpstr>
      <vt:lpstr>PMTCT</vt:lpstr>
      <vt:lpstr>تأکید بر توجه به</vt:lpstr>
      <vt:lpstr>چرا موضوع پيشگيري از انتقال HIV از مادر به كودك از اولويت ويژه برخوردار است؟</vt:lpstr>
      <vt:lpstr>چرا پيشگيري از انتقال عفونت HIV از مادر به كودك يكي از مهم ترين هدف هاي ماست؟</vt:lpstr>
      <vt:lpstr>اهداف برنامه PMTCT</vt:lpstr>
      <vt:lpstr>مزایای برنامه PMTCT</vt:lpstr>
      <vt:lpstr>مزایای برنامه PMTCT(ادامه)</vt:lpstr>
      <vt:lpstr>اصول کلی</vt:lpstr>
      <vt:lpstr>تأکید بر توجه به</vt:lpstr>
      <vt:lpstr>تأکید بر توجه به</vt:lpstr>
      <vt:lpstr>مداخلات پیش بینی شده</vt:lpstr>
      <vt:lpstr>گروه اصلی هدف</vt:lpstr>
      <vt:lpstr>محور 1 : دوران پیش از بارداری</vt:lpstr>
      <vt:lpstr>محور 2 : دوران بارداری</vt:lpstr>
      <vt:lpstr>محور 3 : دوران زایمان</vt:lpstr>
      <vt:lpstr>محور 4 : دوران پس از زایمان و شیر دهی</vt:lpstr>
      <vt:lpstr>Slide 43</vt:lpstr>
      <vt:lpstr>Slide 44</vt:lpstr>
      <vt:lpstr>Slide 45</vt:lpstr>
      <vt:lpstr>Slide 46</vt:lpstr>
      <vt:lpstr>Slide 47</vt:lpstr>
      <vt:lpstr>Slide 48</vt:lpstr>
      <vt:lpstr>مراكز مجري برنامه: </vt:lpstr>
      <vt:lpstr>گردش كار برنامه  در حوزه بهداشت و درمان: </vt:lpstr>
      <vt:lpstr>گردش كار برنامه  در حوزه بهداشت و درمان:</vt:lpstr>
      <vt:lpstr>Slide 52</vt:lpstr>
    </vt:vector>
  </TitlesOfParts>
  <Company>Health.gov.ir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s.shariatmadar</dc:creator>
  <cp:lastModifiedBy>maher</cp:lastModifiedBy>
  <cp:revision>168</cp:revision>
  <dcterms:created xsi:type="dcterms:W3CDTF">2016-11-26T11:19:55Z</dcterms:created>
  <dcterms:modified xsi:type="dcterms:W3CDTF">2017-03-29T06:08:56Z</dcterms:modified>
</cp:coreProperties>
</file>